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57" r:id="rId8"/>
    <p:sldId id="260" r:id="rId9"/>
    <p:sldId id="259" r:id="rId10"/>
    <p:sldId id="261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533" autoAdjust="0"/>
    <p:restoredTop sz="94660"/>
  </p:normalViewPr>
  <p:slideViewPr>
    <p:cSldViewPr snapToGrid="0">
      <p:cViewPr varScale="1">
        <p:scale>
          <a:sx n="91" d="100"/>
          <a:sy n="91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0CB9-53A8-4EC7-B24A-8B96E6281C2D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1F-6AE0-4AA0-963C-4306FC93D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47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0CB9-53A8-4EC7-B24A-8B96E6281C2D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1F-6AE0-4AA0-963C-4306FC93D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35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0CB9-53A8-4EC7-B24A-8B96E6281C2D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1F-6AE0-4AA0-963C-4306FC93D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72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0CB9-53A8-4EC7-B24A-8B96E6281C2D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1F-6AE0-4AA0-963C-4306FC93D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47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0CB9-53A8-4EC7-B24A-8B96E6281C2D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1F-6AE0-4AA0-963C-4306FC93D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27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0CB9-53A8-4EC7-B24A-8B96E6281C2D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1F-6AE0-4AA0-963C-4306FC93D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51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0CB9-53A8-4EC7-B24A-8B96E6281C2D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1F-6AE0-4AA0-963C-4306FC93D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64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0CB9-53A8-4EC7-B24A-8B96E6281C2D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1F-6AE0-4AA0-963C-4306FC93D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13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0CB9-53A8-4EC7-B24A-8B96E6281C2D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1F-6AE0-4AA0-963C-4306FC93D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0CB9-53A8-4EC7-B24A-8B96E6281C2D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1F-6AE0-4AA0-963C-4306FC93D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35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0CB9-53A8-4EC7-B24A-8B96E6281C2D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51F-6AE0-4AA0-963C-4306FC93D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80CB9-53A8-4EC7-B24A-8B96E6281C2D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6051F-6AE0-4AA0-963C-4306FC93D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35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7577"/>
            <a:ext cx="12191999" cy="677731"/>
          </a:xfrm>
        </p:spPr>
        <p:txBody>
          <a:bodyPr>
            <a:noAutofit/>
          </a:bodyPr>
          <a:lstStyle/>
          <a:p>
            <a:r>
              <a:rPr lang="cs-CZ" sz="3200" b="1" dirty="0"/>
              <a:t>Ovládání stykače z jednoho </a:t>
            </a:r>
            <a:r>
              <a:rPr lang="cs-CZ" sz="3200" b="1" dirty="0" smtClean="0"/>
              <a:t>místa-silová ,ovládací a signalizační část </a:t>
            </a:r>
            <a:endParaRPr lang="cs-CZ" sz="32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t="18140" r="17290" b="10673"/>
          <a:stretch/>
        </p:blipFill>
        <p:spPr>
          <a:xfrm>
            <a:off x="3783787" y="1463039"/>
            <a:ext cx="6747949" cy="49807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t="17283" r="60606" b="7594"/>
          <a:stretch/>
        </p:blipFill>
        <p:spPr>
          <a:xfrm>
            <a:off x="690873" y="978945"/>
            <a:ext cx="2974580" cy="575534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012141" y="785308"/>
            <a:ext cx="5056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/>
              <a:t>schéma </a:t>
            </a:r>
            <a:r>
              <a:rPr lang="cs-CZ" sz="2800" dirty="0"/>
              <a:t>zapojení stykače</a:t>
            </a:r>
          </a:p>
        </p:txBody>
      </p:sp>
    </p:spTree>
    <p:extLst>
      <p:ext uri="{BB962C8B-B14F-4D97-AF65-F5344CB8AC3E}">
        <p14:creationId xmlns:p14="http://schemas.microsoft.com/office/powerpoint/2010/main" val="26985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7577"/>
            <a:ext cx="12191999" cy="677731"/>
          </a:xfrm>
        </p:spPr>
        <p:txBody>
          <a:bodyPr>
            <a:noAutofit/>
          </a:bodyPr>
          <a:lstStyle/>
          <a:p>
            <a:r>
              <a:rPr lang="cs-CZ" sz="2800" b="1" dirty="0"/>
              <a:t>Ovládání stykače z jednoho </a:t>
            </a:r>
            <a:r>
              <a:rPr lang="cs-CZ" sz="2800" b="1" dirty="0" smtClean="0"/>
              <a:t>místa-ovládací a signalizační část – obvodové schéma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t="17455" r="32050" b="11358"/>
          <a:stretch/>
        </p:blipFill>
        <p:spPr>
          <a:xfrm>
            <a:off x="86062" y="1108038"/>
            <a:ext cx="7347472" cy="526048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078992" y="1699707"/>
            <a:ext cx="33025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262626"/>
                </a:solidFill>
                <a:latin typeface="MS Serif"/>
              </a:rPr>
              <a:t>Obvodové schéma obsahuje souhrn všech obvodových součástí a jeho zapojení, bez zřetele na jejich skutečné prostorové rozložení, velikost, tvar apod. Jeho účelem je poskytnout názornou a úplnou představu o funkci daného zařízení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27456" r="48574" b="72134"/>
          <a:stretch/>
        </p:blipFill>
        <p:spPr>
          <a:xfrm>
            <a:off x="903643" y="2851574"/>
            <a:ext cx="331335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" y="0"/>
            <a:ext cx="11801138" cy="576376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Stykač </a:t>
            </a:r>
            <a:r>
              <a:rPr lang="pl-PL" sz="2800" dirty="0"/>
              <a:t>– definice, dělení </a:t>
            </a:r>
            <a:r>
              <a:rPr lang="pl-PL" sz="2800" dirty="0" smtClean="0"/>
              <a:t>kontaktů </a:t>
            </a:r>
            <a:r>
              <a:rPr lang="pl-PL" sz="2800" dirty="0"/>
              <a:t>,</a:t>
            </a:r>
            <a:r>
              <a:rPr lang="pl-PL" sz="2800" dirty="0" smtClean="0"/>
              <a:t>značení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3512" y="4248964"/>
            <a:ext cx="8964488" cy="2609036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931" y="980728"/>
            <a:ext cx="6940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Dělení kontaktů: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03513" y="980728"/>
            <a:ext cx="5843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silové (hlavní) a ovládací (pomocné)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78824" y="1375334"/>
            <a:ext cx="2861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Značení kontaktů na stykači:</a:t>
            </a:r>
          </a:p>
        </p:txBody>
      </p:sp>
      <p:sp>
        <p:nvSpPr>
          <p:cNvPr id="8" name="Obdélník 7"/>
          <p:cNvSpPr/>
          <p:nvPr/>
        </p:nvSpPr>
        <p:spPr>
          <a:xfrm>
            <a:off x="8240357" y="1375335"/>
            <a:ext cx="37436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Silové (hlavní) </a:t>
            </a:r>
            <a:r>
              <a:rPr lang="cs-CZ" dirty="0"/>
              <a:t>– stykače mají většinou tři silové (hlavní) kontakty pro tři fáze. Jsou označovány čísly jednocifernými </a:t>
            </a:r>
          </a:p>
          <a:p>
            <a:r>
              <a:rPr lang="cs-CZ" dirty="0"/>
              <a:t>1, 2 ,3, 4, 5, a 6. Na  svorky s lichými čísly </a:t>
            </a:r>
            <a:r>
              <a:rPr lang="cs-CZ" dirty="0" smtClean="0"/>
              <a:t>(</a:t>
            </a:r>
            <a:r>
              <a:rPr lang="cs-CZ" dirty="0"/>
              <a:t>1, 3 a 5) se připojuje přívod (síť). Na svorky se  sudými čísli (2, 4 a 6) strana odběru (okruhy spotřebičů). </a:t>
            </a:r>
          </a:p>
          <a:p>
            <a:r>
              <a:rPr lang="cs-CZ" b="1" dirty="0"/>
              <a:t>Ovládací (pomocné) </a:t>
            </a:r>
            <a:r>
              <a:rPr lang="cs-CZ" dirty="0"/>
              <a:t>– </a:t>
            </a:r>
            <a:r>
              <a:rPr lang="cs-CZ" dirty="0" smtClean="0"/>
              <a:t>jsou označovány </a:t>
            </a:r>
            <a:r>
              <a:rPr lang="cs-CZ" dirty="0"/>
              <a:t>dvoucifernými čísly. Na prvním místě je  pořadové číslo, to označuje číslo kontaktu, například 13  a 14 patří k sobě, 21 a 22 patří k sobě atd. Na druhém místě je funkční číslo: 1 a 2 značí rozpínací kontakty, 3 a 4 značí  spínací kontakty.</a:t>
            </a:r>
          </a:p>
          <a:p>
            <a:r>
              <a:rPr lang="cs-CZ" b="1" dirty="0"/>
              <a:t>Kontakty cívky</a:t>
            </a:r>
            <a:r>
              <a:rPr lang="cs-CZ" b="1" dirty="0" smtClean="0"/>
              <a:t>: </a:t>
            </a:r>
            <a:r>
              <a:rPr lang="cs-CZ" dirty="0" smtClean="0"/>
              <a:t>jsou označovány A1,A2</a:t>
            </a:r>
            <a:endParaRPr lang="cs-CZ" dirty="0"/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586" y="1846077"/>
            <a:ext cx="5487407" cy="4805774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131398" y="980728"/>
            <a:ext cx="1957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spínací a rozpínací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0" y="1578123"/>
            <a:ext cx="2251934" cy="260112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0" y="4223689"/>
            <a:ext cx="2251934" cy="234486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7930" y="576377"/>
            <a:ext cx="9126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Stykač je </a:t>
            </a:r>
            <a:r>
              <a:rPr lang="cs-CZ" dirty="0" smtClean="0"/>
              <a:t>ovládaný </a:t>
            </a:r>
            <a:r>
              <a:rPr lang="cs-CZ" dirty="0"/>
              <a:t>přístroj určený ke spínání elektrických proudových </a:t>
            </a:r>
            <a:r>
              <a:rPr lang="cs-CZ" dirty="0" smtClean="0"/>
              <a:t>obvodů.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2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9398" y="118335"/>
            <a:ext cx="10794402" cy="51636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/>
              <a:t>Značky pro elektrotechnická schémata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634701"/>
            <a:ext cx="6178257" cy="58844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677" y="634702"/>
            <a:ext cx="5701553" cy="593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59398" y="118335"/>
            <a:ext cx="10794402" cy="51636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/>
              <a:t>Značky pro elektrotechnická schémata </a:t>
            </a:r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2358" y="634701"/>
            <a:ext cx="5461203" cy="42172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85" y="903642"/>
            <a:ext cx="5368064" cy="566858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345" y="4507454"/>
            <a:ext cx="4883971" cy="235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2122"/>
            <a:ext cx="9553687" cy="71000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Písmenové </a:t>
            </a:r>
            <a:r>
              <a:rPr lang="cs-CZ" dirty="0"/>
              <a:t>značení jednotky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29093" y="882127"/>
            <a:ext cx="11962502" cy="56692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nové              </a:t>
            </a:r>
            <a:r>
              <a:rPr lang="cs-CZ" b="1" dirty="0" smtClean="0"/>
              <a:t>staré                      značení</a:t>
            </a:r>
            <a:endParaRPr lang="cs-CZ" dirty="0"/>
          </a:p>
          <a:p>
            <a:pPr marL="0" indent="0">
              <a:buNone/>
            </a:pPr>
            <a:r>
              <a:rPr lang="cs-CZ" sz="2400" b="1" dirty="0" smtClean="0"/>
              <a:t>SB                         A </a:t>
            </a:r>
            <a:r>
              <a:rPr lang="cs-CZ" sz="2400" dirty="0" smtClean="0"/>
              <a:t>                   </a:t>
            </a:r>
            <a:r>
              <a:rPr lang="cs-CZ" sz="2400" dirty="0"/>
              <a:t>tlačítko se samočinným </a:t>
            </a:r>
            <a:r>
              <a:rPr lang="cs-CZ" sz="2400" dirty="0" smtClean="0"/>
              <a:t>návratem</a:t>
            </a:r>
          </a:p>
          <a:p>
            <a:pPr marL="0" indent="0">
              <a:buNone/>
            </a:pPr>
            <a:r>
              <a:rPr lang="cs-CZ" sz="2400" b="1" dirty="0" smtClean="0"/>
              <a:t>KT                         B   </a:t>
            </a:r>
            <a:r>
              <a:rPr lang="cs-CZ" sz="2400" dirty="0" smtClean="0"/>
              <a:t>                 časové relé</a:t>
            </a:r>
          </a:p>
          <a:p>
            <a:pPr marL="0" indent="0">
              <a:buNone/>
            </a:pPr>
            <a:r>
              <a:rPr lang="cs-CZ" sz="2400" b="1" dirty="0" smtClean="0"/>
              <a:t>FA                         </a:t>
            </a:r>
            <a:r>
              <a:rPr lang="cs-CZ" sz="2400" b="1" dirty="0"/>
              <a:t>F     </a:t>
            </a:r>
            <a:r>
              <a:rPr lang="cs-CZ" sz="2400" dirty="0"/>
              <a:t>               </a:t>
            </a:r>
            <a:r>
              <a:rPr lang="cs-CZ" sz="2400" dirty="0" smtClean="0"/>
              <a:t>proudové </a:t>
            </a:r>
            <a:r>
              <a:rPr lang="cs-CZ" sz="2400" dirty="0"/>
              <a:t>ochrany, proudové relé    </a:t>
            </a:r>
          </a:p>
          <a:p>
            <a:pPr marL="0" indent="0">
              <a:buNone/>
            </a:pPr>
            <a:r>
              <a:rPr lang="cs-CZ" sz="2400" b="1" dirty="0" smtClean="0"/>
              <a:t>FU                        </a:t>
            </a:r>
            <a:r>
              <a:rPr lang="cs-CZ" sz="2400" b="1" dirty="0"/>
              <a:t>P   </a:t>
            </a:r>
            <a:r>
              <a:rPr lang="cs-CZ" sz="2400" dirty="0"/>
              <a:t>                 </a:t>
            </a:r>
            <a:r>
              <a:rPr lang="cs-CZ" sz="2400" dirty="0" smtClean="0"/>
              <a:t>tavné pojistky</a:t>
            </a:r>
          </a:p>
          <a:p>
            <a:pPr marL="0" indent="0">
              <a:buNone/>
            </a:pPr>
            <a:r>
              <a:rPr lang="cs-CZ" sz="2400" b="1" dirty="0" smtClean="0"/>
              <a:t>QF                       M  </a:t>
            </a:r>
            <a:r>
              <a:rPr lang="cs-CZ" sz="2400" dirty="0" smtClean="0"/>
              <a:t>                  motorový jistič</a:t>
            </a:r>
          </a:p>
          <a:p>
            <a:pPr marL="0" indent="0">
              <a:buNone/>
            </a:pPr>
            <a:r>
              <a:rPr lang="cs-CZ" sz="2400" b="1" dirty="0" smtClean="0"/>
              <a:t>FV                        </a:t>
            </a:r>
            <a:r>
              <a:rPr lang="cs-CZ" sz="2400" b="1" dirty="0"/>
              <a:t>V </a:t>
            </a:r>
            <a:r>
              <a:rPr lang="cs-CZ" sz="2400" dirty="0"/>
              <a:t>                   </a:t>
            </a:r>
            <a:r>
              <a:rPr lang="cs-CZ" sz="2400" dirty="0" smtClean="0"/>
              <a:t> jistič </a:t>
            </a:r>
            <a:r>
              <a:rPr lang="cs-CZ" sz="2400" dirty="0"/>
              <a:t>vedení</a:t>
            </a:r>
          </a:p>
          <a:p>
            <a:pPr marL="0" indent="0">
              <a:buNone/>
            </a:pPr>
            <a:r>
              <a:rPr lang="cs-CZ" sz="2400" b="1" dirty="0" smtClean="0"/>
              <a:t>SQ                       </a:t>
            </a:r>
            <a:r>
              <a:rPr lang="cs-CZ" sz="2400" b="1" dirty="0"/>
              <a:t>K  </a:t>
            </a:r>
            <a:r>
              <a:rPr lang="cs-CZ" sz="2400" dirty="0"/>
              <a:t>                   </a:t>
            </a:r>
            <a:r>
              <a:rPr lang="cs-CZ" sz="2400" dirty="0" smtClean="0"/>
              <a:t>mezní </a:t>
            </a:r>
            <a:r>
              <a:rPr lang="cs-CZ" sz="2400" dirty="0"/>
              <a:t>spínač, hlídač poloh (koncový spínač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b="1" dirty="0" smtClean="0"/>
              <a:t> HL                       H  </a:t>
            </a:r>
            <a:r>
              <a:rPr lang="cs-CZ" sz="2400" dirty="0" smtClean="0"/>
              <a:t>                   signální optická zařízení (kontrolky, žárovky)</a:t>
            </a:r>
          </a:p>
          <a:p>
            <a:pPr marL="0" indent="0">
              <a:buNone/>
            </a:pPr>
            <a:r>
              <a:rPr lang="cs-CZ" sz="2400" b="1" dirty="0" smtClean="0"/>
              <a:t>XT                      </a:t>
            </a:r>
            <a:r>
              <a:rPr lang="cs-CZ" sz="2400" b="1" dirty="0" smtClean="0"/>
              <a:t>  </a:t>
            </a:r>
            <a:r>
              <a:rPr lang="cs-CZ" sz="2400" b="1" dirty="0"/>
              <a:t>D</a:t>
            </a:r>
            <a:r>
              <a:rPr lang="cs-CZ" sz="2400" dirty="0"/>
              <a:t>           </a:t>
            </a:r>
            <a:r>
              <a:rPr lang="cs-CZ" sz="2400" dirty="0" smtClean="0"/>
              <a:t>          spojovací </a:t>
            </a:r>
            <a:r>
              <a:rPr lang="cs-CZ" sz="2400" dirty="0"/>
              <a:t>prvky </a:t>
            </a:r>
            <a:r>
              <a:rPr lang="cs-CZ" sz="2400" dirty="0" smtClean="0"/>
              <a:t>rozebíratelné </a:t>
            </a:r>
            <a:r>
              <a:rPr lang="cs-CZ" sz="2400" dirty="0"/>
              <a:t>nástrojem </a:t>
            </a:r>
            <a:r>
              <a:rPr lang="cs-CZ" sz="2400" dirty="0" smtClean="0"/>
              <a:t>(</a:t>
            </a:r>
            <a:r>
              <a:rPr lang="cs-CZ" sz="2400" dirty="0"/>
              <a:t>svorky, svorkovnice atd.)</a:t>
            </a:r>
          </a:p>
          <a:p>
            <a:pPr marL="0" indent="0">
              <a:buNone/>
            </a:pPr>
            <a:r>
              <a:rPr lang="cs-CZ" sz="2400" b="1" dirty="0" smtClean="0"/>
              <a:t>KM                  </a:t>
            </a:r>
            <a:r>
              <a:rPr lang="cs-CZ" sz="2400" b="1" dirty="0" smtClean="0"/>
              <a:t>     </a:t>
            </a:r>
            <a:r>
              <a:rPr lang="cs-CZ" sz="2400" b="1" dirty="0"/>
              <a:t>S                    </a:t>
            </a:r>
            <a:r>
              <a:rPr lang="cs-CZ" sz="2400" dirty="0" smtClean="0"/>
              <a:t> </a:t>
            </a:r>
            <a:r>
              <a:rPr lang="cs-CZ" sz="2400" dirty="0" smtClean="0"/>
              <a:t>stykač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2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415" y="32836"/>
            <a:ext cx="10665311" cy="576287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>Části stykačových zapojení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636085" y="1054249"/>
            <a:ext cx="1430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Ovládací </a:t>
            </a:r>
            <a:r>
              <a:rPr lang="cs-CZ" dirty="0" smtClean="0"/>
              <a:t>část</a:t>
            </a:r>
            <a:endParaRPr lang="cs-CZ" dirty="0"/>
          </a:p>
        </p:txBody>
      </p:sp>
      <p:pic>
        <p:nvPicPr>
          <p:cNvPr id="5" name="Obrázek 4" descr="C:\Users\PC\Pictures\Screenshots\Snímek obrazovky (104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71" y="910184"/>
            <a:ext cx="5690795" cy="18709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3636085" y="2976703"/>
            <a:ext cx="181878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327660" algn="l"/>
              </a:tabLs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Signalizační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část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C:\Users\PC\Pictures\Screenshots\Snímek obrazovky (105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86" y="2781139"/>
            <a:ext cx="5615490" cy="187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:\Users\PC\Pictures\Screenshots\Snímek obrazovky (103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" y="918189"/>
            <a:ext cx="2001356" cy="43369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/>
          <p:cNvSpPr/>
          <p:nvPr/>
        </p:nvSpPr>
        <p:spPr>
          <a:xfrm>
            <a:off x="294290" y="5349766"/>
            <a:ext cx="1460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Silová </a:t>
            </a:r>
            <a:r>
              <a:rPr lang="cs-CZ" b="1" dirty="0"/>
              <a:t>část</a:t>
            </a:r>
            <a:r>
              <a:rPr lang="cs-CZ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94290" y="5700298"/>
            <a:ext cx="7083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slouží </a:t>
            </a:r>
            <a:r>
              <a:rPr lang="cs-CZ" dirty="0"/>
              <a:t>k přívodu proudu k ovládanému stroji </a:t>
            </a:r>
            <a:endParaRPr lang="cs-CZ" dirty="0" smtClean="0"/>
          </a:p>
          <a:p>
            <a:r>
              <a:rPr lang="cs-CZ" dirty="0" smtClean="0"/>
              <a:t>či </a:t>
            </a:r>
            <a:r>
              <a:rPr lang="cs-CZ" dirty="0"/>
              <a:t>spotřebiči v daném zapojení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3636085" y="1423581"/>
            <a:ext cx="2571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slouží k ovládání stykače nebo stykačů v daném zapojení </a:t>
            </a:r>
            <a:r>
              <a:rPr lang="cs-CZ" dirty="0" smtClean="0"/>
              <a:t>                  </a:t>
            </a:r>
            <a:r>
              <a:rPr lang="cs-CZ" dirty="0"/>
              <a:t>Liniové </a:t>
            </a:r>
            <a:r>
              <a:rPr lang="cs-CZ" dirty="0" smtClean="0"/>
              <a:t>- řádkové </a:t>
            </a:r>
            <a:r>
              <a:rPr lang="cs-CZ" dirty="0"/>
              <a:t>schéma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636084" y="3365399"/>
            <a:ext cx="2571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slouží k signalizaci stykačů, provozních stavů v daném zapojení. </a:t>
            </a:r>
          </a:p>
          <a:p>
            <a:r>
              <a:rPr lang="cs-CZ" dirty="0"/>
              <a:t>Liniové </a:t>
            </a:r>
            <a:r>
              <a:rPr lang="cs-CZ" dirty="0" smtClean="0"/>
              <a:t>-řádkové </a:t>
            </a:r>
            <a:r>
              <a:rPr lang="cs-CZ" dirty="0"/>
              <a:t>schéma</a:t>
            </a:r>
          </a:p>
        </p:txBody>
      </p:sp>
    </p:spTree>
    <p:extLst>
      <p:ext uri="{BB962C8B-B14F-4D97-AF65-F5344CB8AC3E}">
        <p14:creationId xmlns:p14="http://schemas.microsoft.com/office/powerpoint/2010/main" val="6113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4" t="17626" r="20623" b="45241"/>
          <a:stretch/>
        </p:blipFill>
        <p:spPr>
          <a:xfrm>
            <a:off x="4591723" y="1708119"/>
            <a:ext cx="2067262" cy="23344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0496" t="15530" r="67509" b="48988"/>
          <a:stretch/>
        </p:blipFill>
        <p:spPr>
          <a:xfrm>
            <a:off x="1194099" y="2409713"/>
            <a:ext cx="1441525" cy="160288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31670" r="53557" b="60419"/>
          <a:stretch/>
        </p:blipFill>
        <p:spPr>
          <a:xfrm>
            <a:off x="2628452" y="1708119"/>
            <a:ext cx="968189" cy="178811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46443" t="51" r="37635" b="62562"/>
          <a:stretch/>
        </p:blipFill>
        <p:spPr>
          <a:xfrm>
            <a:off x="3548231" y="1708119"/>
            <a:ext cx="1043491" cy="16889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46279" t="36486" r="38783" b="45654"/>
          <a:stretch/>
        </p:blipFill>
        <p:spPr>
          <a:xfrm>
            <a:off x="3537474" y="3351008"/>
            <a:ext cx="978946" cy="8068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93608" t="714" r="-830" b="51109"/>
          <a:stretch/>
        </p:blipFill>
        <p:spPr>
          <a:xfrm>
            <a:off x="6658985" y="1616818"/>
            <a:ext cx="516365" cy="23742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2817" t="44880" r="67966" b="24639"/>
          <a:stretch/>
        </p:blipFill>
        <p:spPr>
          <a:xfrm>
            <a:off x="691356" y="3700993"/>
            <a:ext cx="1937096" cy="143921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/>
          <a:srcRect r="89504" b="45781"/>
          <a:stretch/>
        </p:blipFill>
        <p:spPr>
          <a:xfrm>
            <a:off x="506221" y="1708461"/>
            <a:ext cx="687877" cy="244937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 l="29043" t="52917" r="6940" b="31366"/>
          <a:stretch/>
        </p:blipFill>
        <p:spPr>
          <a:xfrm>
            <a:off x="2418678" y="4098321"/>
            <a:ext cx="4195483" cy="71000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/>
          <a:srcRect l="3438" t="68158" r="32546" b="14697"/>
          <a:stretch/>
        </p:blipFill>
        <p:spPr>
          <a:xfrm>
            <a:off x="722335" y="4731303"/>
            <a:ext cx="4613682" cy="85175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3"/>
          <a:srcRect l="65320" t="66252" r="6283" b="14935"/>
          <a:stretch/>
        </p:blipFill>
        <p:spPr>
          <a:xfrm>
            <a:off x="4797910" y="4668820"/>
            <a:ext cx="1900793" cy="879038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/>
          <a:srcRect l="1961" t="85541" r="35500" b="-1905"/>
          <a:stretch/>
        </p:blipFill>
        <p:spPr>
          <a:xfrm>
            <a:off x="618987" y="5441309"/>
            <a:ext cx="4388605" cy="774733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3"/>
          <a:srcRect l="66633" t="83160" r="6073" b="-238"/>
          <a:stretch/>
        </p:blipFill>
        <p:spPr>
          <a:xfrm>
            <a:off x="4797911" y="5392638"/>
            <a:ext cx="1947133" cy="706947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0" t="49402" r="18233" b="30085"/>
          <a:stretch/>
        </p:blipFill>
        <p:spPr>
          <a:xfrm>
            <a:off x="6560597" y="3700992"/>
            <a:ext cx="419549" cy="1290917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140" y="4626839"/>
            <a:ext cx="377985" cy="1268078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4"/>
          <a:srcRect l="-7795" t="11452" r="28105" b="35103"/>
          <a:stretch/>
        </p:blipFill>
        <p:spPr>
          <a:xfrm>
            <a:off x="6618563" y="5399594"/>
            <a:ext cx="301214" cy="677732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290456" y="61232"/>
            <a:ext cx="11901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Ovládání stykače z jednoho místa - ovládací </a:t>
            </a:r>
            <a:r>
              <a:rPr lang="cs-CZ" sz="2400" b="1" dirty="0" smtClean="0"/>
              <a:t>a signalizační část </a:t>
            </a:r>
            <a:r>
              <a:rPr lang="cs-CZ" sz="2400" b="1" dirty="0"/>
              <a:t>, </a:t>
            </a:r>
            <a:r>
              <a:rPr lang="cs-CZ" sz="2400" b="1" dirty="0" smtClean="0"/>
              <a:t>řádkové - liniové </a:t>
            </a:r>
            <a:r>
              <a:rPr lang="cs-CZ" sz="2400" b="1" dirty="0"/>
              <a:t>schéma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630475"/>
            <a:ext cx="1108037" cy="107764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cs-CZ" sz="1400" dirty="0">
                <a:solidFill>
                  <a:srgbClr val="555555"/>
                </a:solidFill>
                <a:latin typeface="Arial" panose="020B0604020202020204" pitchFamily="34" charset="0"/>
              </a:rPr>
              <a:t>Obvod </a:t>
            </a:r>
            <a:r>
              <a:rPr lang="cs-CZ" sz="1400" dirty="0" smtClean="0">
                <a:solidFill>
                  <a:srgbClr val="555555"/>
                </a:solidFill>
                <a:latin typeface="Arial" panose="020B0604020202020204" pitchFamily="34" charset="0"/>
              </a:rPr>
              <a:t>jistíme proti </a:t>
            </a:r>
            <a:r>
              <a:rPr lang="cs-CZ" sz="1400" dirty="0">
                <a:solidFill>
                  <a:srgbClr val="555555"/>
                </a:solidFill>
                <a:latin typeface="Arial" panose="020B0604020202020204" pitchFamily="34" charset="0"/>
              </a:rPr>
              <a:t>přetížení, nebo proti zkratu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1180254" y="630475"/>
            <a:ext cx="1349811" cy="188495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cs-CZ" sz="1400" dirty="0" smtClean="0">
                <a:solidFill>
                  <a:prstClr val="black"/>
                </a:solidFill>
              </a:rPr>
              <a:t>Nadproudová tepelná ochrana -relé </a:t>
            </a:r>
            <a:r>
              <a:rPr lang="cs-CZ" sz="1400" dirty="0">
                <a:solidFill>
                  <a:prstClr val="black"/>
                </a:solidFill>
              </a:rPr>
              <a:t>které </a:t>
            </a:r>
            <a:r>
              <a:rPr lang="cs-CZ" sz="1400" dirty="0" smtClean="0">
                <a:solidFill>
                  <a:prstClr val="black"/>
                </a:solidFill>
              </a:rPr>
              <a:t>jé určeno  </a:t>
            </a:r>
            <a:r>
              <a:rPr lang="cs-CZ" sz="1400" dirty="0">
                <a:solidFill>
                  <a:prstClr val="black"/>
                </a:solidFill>
              </a:rPr>
              <a:t>k ochraně elektrického zařízení před účinky přetížení. 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635624" y="1156164"/>
            <a:ext cx="961017" cy="1145971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cs-CZ" sz="1400" dirty="0" smtClean="0">
                <a:solidFill>
                  <a:srgbClr val="FF0000"/>
                </a:solidFill>
              </a:rPr>
              <a:t>Tlačítkem </a:t>
            </a:r>
            <a:r>
              <a:rPr lang="cs-CZ" sz="1400" dirty="0">
                <a:solidFill>
                  <a:srgbClr val="FF0000"/>
                </a:solidFill>
              </a:rPr>
              <a:t>STOP  </a:t>
            </a:r>
            <a:endParaRPr lang="cs-CZ" sz="1400" dirty="0" smtClean="0">
              <a:solidFill>
                <a:srgbClr val="FF0000"/>
              </a:solidFill>
            </a:endParaRPr>
          </a:p>
          <a:p>
            <a:pPr lvl="0"/>
            <a:r>
              <a:rPr lang="cs-CZ" sz="1400" dirty="0" smtClean="0">
                <a:solidFill>
                  <a:srgbClr val="FF0000"/>
                </a:solidFill>
              </a:rPr>
              <a:t>SB </a:t>
            </a:r>
            <a:r>
              <a:rPr lang="cs-CZ" sz="1400" dirty="0">
                <a:solidFill>
                  <a:srgbClr val="FF0000"/>
                </a:solidFill>
              </a:rPr>
              <a:t>1.2 </a:t>
            </a:r>
            <a:r>
              <a:rPr lang="cs-CZ" sz="1400" dirty="0">
                <a:solidFill>
                  <a:prstClr val="black"/>
                </a:solidFill>
              </a:rPr>
              <a:t>obvod </a:t>
            </a:r>
            <a:r>
              <a:rPr lang="cs-CZ" sz="1400" dirty="0" smtClean="0">
                <a:solidFill>
                  <a:prstClr val="black"/>
                </a:solidFill>
              </a:rPr>
              <a:t>vypneme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695027" y="1156164"/>
            <a:ext cx="896695" cy="114597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cs-CZ" sz="1400" dirty="0" smtClean="0">
                <a:solidFill>
                  <a:schemeClr val="accent6"/>
                </a:solidFill>
              </a:rPr>
              <a:t>Tlačítkem START </a:t>
            </a:r>
          </a:p>
          <a:p>
            <a:pPr lvl="0"/>
            <a:r>
              <a:rPr lang="cs-CZ" sz="1400" dirty="0" smtClean="0">
                <a:solidFill>
                  <a:schemeClr val="accent6"/>
                </a:solidFill>
              </a:rPr>
              <a:t>SB 2.1. </a:t>
            </a:r>
            <a:r>
              <a:rPr lang="cs-CZ" sz="1400" dirty="0" smtClean="0">
                <a:solidFill>
                  <a:prstClr val="black"/>
                </a:solidFill>
              </a:rPr>
              <a:t>obvod</a:t>
            </a:r>
          </a:p>
          <a:p>
            <a:pPr lvl="0"/>
            <a:r>
              <a:rPr lang="cs-CZ" sz="1400" dirty="0" smtClean="0">
                <a:solidFill>
                  <a:prstClr val="black"/>
                </a:solidFill>
              </a:rPr>
              <a:t>zapneme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761603" y="1155879"/>
            <a:ext cx="1883537" cy="1514021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cs-CZ" sz="1400" dirty="0">
                <a:solidFill>
                  <a:prstClr val="black"/>
                </a:solidFill>
              </a:rPr>
              <a:t>C</a:t>
            </a:r>
            <a:r>
              <a:rPr lang="cs-CZ" sz="1400" dirty="0" smtClean="0">
                <a:solidFill>
                  <a:prstClr val="black"/>
                </a:solidFill>
              </a:rPr>
              <a:t>ívka stykače způsobí zapnutí</a:t>
            </a: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dirty="0" smtClean="0">
                <a:solidFill>
                  <a:prstClr val="black"/>
                </a:solidFill>
              </a:rPr>
              <a:t>obvodu -proud </a:t>
            </a:r>
            <a:r>
              <a:rPr lang="cs-CZ" sz="1400" dirty="0">
                <a:solidFill>
                  <a:prstClr val="black"/>
                </a:solidFill>
              </a:rPr>
              <a:t>procházející cívkou vytvoří magnetické pole, dojde k přitažení kotvy a následnému sepnutí </a:t>
            </a:r>
            <a:r>
              <a:rPr lang="cs-CZ" sz="1400" dirty="0" smtClean="0">
                <a:solidFill>
                  <a:prstClr val="black"/>
                </a:solidFill>
              </a:rPr>
              <a:t>kontaktů.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527178" y="3264890"/>
            <a:ext cx="1038337" cy="107044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cs-CZ" sz="1400" dirty="0" smtClean="0">
              <a:solidFill>
                <a:prstClr val="black"/>
              </a:solidFill>
            </a:endParaRPr>
          </a:p>
          <a:p>
            <a:pPr lvl="0"/>
            <a:r>
              <a:rPr lang="cs-CZ" sz="1400" dirty="0" smtClean="0">
                <a:solidFill>
                  <a:prstClr val="black"/>
                </a:solidFill>
              </a:rPr>
              <a:t>Spínací kontakt  NO slouží  jako </a:t>
            </a:r>
            <a:r>
              <a:rPr lang="cs-CZ" sz="1400" dirty="0" err="1" smtClean="0">
                <a:solidFill>
                  <a:prstClr val="black"/>
                </a:solidFill>
              </a:rPr>
              <a:t>přídrž</a:t>
            </a:r>
            <a:r>
              <a:rPr lang="cs-CZ" sz="1400" dirty="0" smtClean="0">
                <a:solidFill>
                  <a:prstClr val="black"/>
                </a:solidFill>
              </a:rPr>
              <a:t> ,</a:t>
            </a:r>
            <a:r>
              <a:rPr lang="cs-CZ" sz="1400" dirty="0" err="1" smtClean="0">
                <a:solidFill>
                  <a:prstClr val="black"/>
                </a:solidFill>
              </a:rPr>
              <a:t>samodrž</a:t>
            </a:r>
            <a:endParaRPr lang="cs-CZ" sz="1400" dirty="0" smtClean="0">
              <a:solidFill>
                <a:prstClr val="black"/>
              </a:solidFill>
            </a:endParaRPr>
          </a:p>
          <a:p>
            <a:pPr lvl="0"/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7175349" y="4731303"/>
            <a:ext cx="4636547" cy="408907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cs-CZ" sz="1400" dirty="0" smtClean="0">
              <a:solidFill>
                <a:prstClr val="black"/>
              </a:solidFill>
            </a:endParaRPr>
          </a:p>
          <a:p>
            <a:pPr lvl="0"/>
            <a:r>
              <a:rPr lang="cs-CZ" sz="1400" dirty="0" smtClean="0">
                <a:solidFill>
                  <a:prstClr val="black"/>
                </a:solidFill>
              </a:rPr>
              <a:t>Pomocí rozpínacího kontaktu  NC  signalizujeme stav zapnuto</a:t>
            </a:r>
          </a:p>
          <a:p>
            <a:pPr lvl="0"/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7175349" y="5388786"/>
            <a:ext cx="4636547" cy="68854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cs-CZ" sz="1400" dirty="0" smtClean="0">
                <a:solidFill>
                  <a:prstClr val="black"/>
                </a:solidFill>
              </a:rPr>
              <a:t>Pomocí </a:t>
            </a:r>
            <a:r>
              <a:rPr lang="cs-CZ" sz="1400" dirty="0">
                <a:solidFill>
                  <a:prstClr val="black"/>
                </a:solidFill>
              </a:rPr>
              <a:t>s</a:t>
            </a:r>
            <a:r>
              <a:rPr lang="cs-CZ" sz="1400" dirty="0" smtClean="0">
                <a:solidFill>
                  <a:prstClr val="black"/>
                </a:solidFill>
              </a:rPr>
              <a:t>pínacího kontaktu   NO  signalizujeme stav chodu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175349" y="4012602"/>
            <a:ext cx="4636547" cy="465936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cs-CZ" sz="1400" dirty="0" smtClean="0">
                <a:solidFill>
                  <a:prstClr val="black"/>
                </a:solidFill>
              </a:rPr>
              <a:t>Pomocí </a:t>
            </a:r>
            <a:r>
              <a:rPr lang="cs-CZ" sz="1400" dirty="0">
                <a:solidFill>
                  <a:prstClr val="black"/>
                </a:solidFill>
              </a:rPr>
              <a:t>s</a:t>
            </a:r>
            <a:r>
              <a:rPr lang="cs-CZ" sz="1400" dirty="0" smtClean="0">
                <a:solidFill>
                  <a:prstClr val="black"/>
                </a:solidFill>
              </a:rPr>
              <a:t>pínacího kontaktu  tepelné ochrany  signalizujeme stav poruchy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73739" y="547809"/>
            <a:ext cx="45381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Obvod slouží </a:t>
            </a:r>
            <a:r>
              <a:rPr lang="cs-CZ" sz="2000" b="1" dirty="0"/>
              <a:t>k ovládání stykače z jednoho místa. </a:t>
            </a:r>
            <a:r>
              <a:rPr lang="cs-CZ" sz="2000" b="1" dirty="0">
                <a:solidFill>
                  <a:schemeClr val="accent6"/>
                </a:solidFill>
              </a:rPr>
              <a:t>Tlačítko SB2.1 </a:t>
            </a:r>
            <a:r>
              <a:rPr lang="cs-CZ" sz="2000" b="1" dirty="0"/>
              <a:t>obvod uzavře a sepne stykač KM1. </a:t>
            </a:r>
            <a:r>
              <a:rPr lang="cs-CZ" sz="2000" b="1" dirty="0" smtClean="0"/>
              <a:t> 1KM1  </a:t>
            </a:r>
            <a:r>
              <a:rPr lang="cs-CZ" sz="2000" b="1" dirty="0"/>
              <a:t>slouží jako „</a:t>
            </a:r>
            <a:r>
              <a:rPr lang="cs-CZ" sz="2000" b="1" dirty="0" err="1"/>
              <a:t>samodrž</a:t>
            </a:r>
            <a:r>
              <a:rPr lang="cs-CZ" sz="2000" b="1" dirty="0" smtClean="0"/>
              <a:t>“.  </a:t>
            </a:r>
            <a:r>
              <a:rPr lang="cs-CZ" sz="2000" b="1" dirty="0"/>
              <a:t>Obvod se vypíná </a:t>
            </a:r>
            <a:r>
              <a:rPr lang="cs-CZ" sz="2000" b="1" dirty="0">
                <a:solidFill>
                  <a:srgbClr val="FF0000"/>
                </a:solidFill>
              </a:rPr>
              <a:t>tlačítkem SB1.2</a:t>
            </a:r>
            <a:r>
              <a:rPr lang="cs-CZ" sz="2000" b="1" dirty="0"/>
              <a:t>. Při přetížení se obvod vypne kontaktem tepelného nadproudového relé </a:t>
            </a:r>
            <a:r>
              <a:rPr lang="cs-CZ" sz="2000" b="1" dirty="0" smtClean="0"/>
              <a:t>FA1.2 , Kontakt  2KM1 a 3KM1 a </a:t>
            </a:r>
            <a:r>
              <a:rPr lang="cs-CZ" sz="2000" b="1" dirty="0"/>
              <a:t>FA1.1 slouží k signalizaci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02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7" grpId="0" animBg="1"/>
      <p:bldP spid="28" grpId="0" animBg="1"/>
      <p:bldP spid="26" grpId="0" animBg="1"/>
      <p:bldP spid="30" grpId="0" animBg="1"/>
      <p:bldP spid="32" grpId="0" animBg="1"/>
      <p:bldP spid="33" grpId="0" animBg="1"/>
      <p:bldP spid="3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193639"/>
            <a:ext cx="10515600" cy="1021975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/>
              <a:t>Ovládání stykače z jednoho </a:t>
            </a:r>
            <a:r>
              <a:rPr lang="cs-CZ" sz="3200" b="1" dirty="0" smtClean="0"/>
              <a:t>místa- silová  část </a:t>
            </a:r>
            <a:endParaRPr lang="cs-CZ" sz="3200" b="1" dirty="0"/>
          </a:p>
        </p:txBody>
      </p:sp>
      <p:sp>
        <p:nvSpPr>
          <p:cNvPr id="2" name="Obdélník 1"/>
          <p:cNvSpPr/>
          <p:nvPr/>
        </p:nvSpPr>
        <p:spPr>
          <a:xfrm>
            <a:off x="3098201" y="3856436"/>
            <a:ext cx="8670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333333"/>
                </a:solidFill>
              </a:rPr>
              <a:t>P</a:t>
            </a:r>
            <a:r>
              <a:rPr lang="cs-CZ" sz="2000" dirty="0" smtClean="0">
                <a:solidFill>
                  <a:srgbClr val="333333"/>
                </a:solidFill>
              </a:rPr>
              <a:t>řipojíme teplenou </a:t>
            </a:r>
            <a:r>
              <a:rPr lang="cs-CZ" sz="2000" dirty="0">
                <a:solidFill>
                  <a:srgbClr val="333333"/>
                </a:solidFill>
              </a:rPr>
              <a:t>(nadproudovou) ochranou proti přetížení asynchronního motoru. Tepelná </a:t>
            </a:r>
            <a:r>
              <a:rPr lang="cs-CZ" sz="2000" dirty="0" smtClean="0">
                <a:solidFill>
                  <a:srgbClr val="333333"/>
                </a:solidFill>
              </a:rPr>
              <a:t>ochrana  FA  </a:t>
            </a:r>
            <a:r>
              <a:rPr lang="cs-CZ" sz="2000" dirty="0">
                <a:solidFill>
                  <a:srgbClr val="333333"/>
                </a:solidFill>
              </a:rPr>
              <a:t>se montuje přímo do silových svorek a je v sérii se stykačem. Tepelná ochrana ani stykač nechrání ani nevypínají zkratové proudy</a:t>
            </a:r>
            <a:r>
              <a:rPr lang="cs-CZ" sz="2000" dirty="0" smtClean="0">
                <a:solidFill>
                  <a:srgbClr val="333333"/>
                </a:solidFill>
              </a:rPr>
              <a:t>.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3098201" y="2297186"/>
            <a:ext cx="8670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Hlavní </a:t>
            </a:r>
            <a:r>
              <a:rPr lang="cs-CZ" sz="2000" dirty="0"/>
              <a:t>kontakty </a:t>
            </a:r>
            <a:r>
              <a:rPr lang="cs-CZ" sz="2000" dirty="0" smtClean="0"/>
              <a:t>se zapnou, když je </a:t>
            </a:r>
            <a:r>
              <a:rPr lang="cs-CZ" sz="2000" dirty="0"/>
              <a:t>na svorky 1, 3 a 5 </a:t>
            </a:r>
            <a:r>
              <a:rPr lang="cs-CZ" sz="2000" dirty="0" smtClean="0"/>
              <a:t>přivedené napětí třemi fázemi  </a:t>
            </a:r>
            <a:r>
              <a:rPr lang="cs-CZ" sz="2000" dirty="0"/>
              <a:t>3 x 400V , po zapnutí ovládacího obvodu  </a:t>
            </a:r>
            <a:r>
              <a:rPr lang="cs-CZ" sz="2000" dirty="0" smtClean="0"/>
              <a:t>se napětí objeví </a:t>
            </a:r>
            <a:r>
              <a:rPr lang="cs-CZ" sz="2000" dirty="0"/>
              <a:t>na </a:t>
            </a:r>
            <a:r>
              <a:rPr lang="cs-CZ" sz="2000" dirty="0" smtClean="0"/>
              <a:t>svorkách</a:t>
            </a:r>
          </a:p>
          <a:p>
            <a:r>
              <a:rPr lang="cs-CZ" sz="2000" dirty="0" smtClean="0"/>
              <a:t> </a:t>
            </a:r>
            <a:r>
              <a:rPr lang="cs-CZ" sz="2000" dirty="0"/>
              <a:t>2, 4 a </a:t>
            </a:r>
            <a:r>
              <a:rPr lang="cs-CZ" sz="2000" dirty="0" smtClean="0"/>
              <a:t>6 ,dále pak na tepelné ochraně a motoru.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3129575" y="1409252"/>
            <a:ext cx="8811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Silovou část (včetně motoru)  jistíme  proti </a:t>
            </a:r>
            <a:r>
              <a:rPr lang="cs-CZ" sz="2000" dirty="0"/>
              <a:t>zkratu samostatně umístěným prvkem zpravidla </a:t>
            </a:r>
            <a:r>
              <a:rPr lang="cs-CZ" sz="2000" dirty="0" smtClean="0"/>
              <a:t>pojistkami FU nebo jističi F</a:t>
            </a:r>
            <a:endParaRPr lang="cs-CZ" sz="2000" dirty="0"/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5" t="13438" r="52943" b="71682"/>
          <a:stretch/>
        </p:blipFill>
        <p:spPr>
          <a:xfrm>
            <a:off x="903642" y="1032554"/>
            <a:ext cx="2194559" cy="1065187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t="13438" r="71650" b="7664"/>
          <a:stretch/>
        </p:blipFill>
        <p:spPr>
          <a:xfrm>
            <a:off x="489472" y="1032554"/>
            <a:ext cx="532504" cy="61803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2" t="24484" r="52943" b="51471"/>
          <a:stretch/>
        </p:blipFill>
        <p:spPr>
          <a:xfrm>
            <a:off x="872268" y="2054529"/>
            <a:ext cx="2225933" cy="172122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7" t="44073" r="52943" b="32483"/>
          <a:stretch/>
        </p:blipFill>
        <p:spPr>
          <a:xfrm>
            <a:off x="872268" y="3587989"/>
            <a:ext cx="2225934" cy="167819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8" t="66189" r="52943" b="7664"/>
          <a:stretch/>
        </p:blipFill>
        <p:spPr>
          <a:xfrm>
            <a:off x="903642" y="5174371"/>
            <a:ext cx="2194559" cy="168362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 rot="10800000" flipV="1">
            <a:off x="3129574" y="5277969"/>
            <a:ext cx="8811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Připojíme  asynchronní </a:t>
            </a:r>
            <a:r>
              <a:rPr lang="cs-CZ" sz="2000" dirty="0"/>
              <a:t>motor </a:t>
            </a:r>
            <a:r>
              <a:rPr lang="cs-CZ" sz="2000" dirty="0" smtClean="0"/>
              <a:t>přímým připojením ,které je </a:t>
            </a:r>
            <a:r>
              <a:rPr lang="cs-CZ" sz="2000" dirty="0"/>
              <a:t>nejjednodušší a provozně nejspolehlivější způsob </a:t>
            </a:r>
            <a:r>
              <a:rPr lang="cs-CZ" sz="2000" dirty="0" smtClean="0"/>
              <a:t>spouštění většinou motory do 3kW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3129574" y="6217920"/>
            <a:ext cx="8811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Připojíme ochranný vodič na vhodnou svorkovnici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b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3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01262" y="1270128"/>
            <a:ext cx="4711848" cy="54103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Při </a:t>
            </a:r>
            <a:r>
              <a:rPr lang="cs-CZ" dirty="0"/>
              <a:t>kreslení řádkového - liniového schématu je třeba dodržovat tyto zásady:</a:t>
            </a:r>
          </a:p>
          <a:p>
            <a:r>
              <a:rPr lang="cs-CZ" dirty="0" smtClean="0"/>
              <a:t>na </a:t>
            </a:r>
            <a:r>
              <a:rPr lang="cs-CZ" dirty="0"/>
              <a:t>levé straně schématu se jednotlivé řádky číslují</a:t>
            </a:r>
          </a:p>
          <a:p>
            <a:r>
              <a:rPr lang="cs-CZ" dirty="0" smtClean="0"/>
              <a:t>na </a:t>
            </a:r>
            <a:r>
              <a:rPr lang="cs-CZ" dirty="0"/>
              <a:t>pravé straně u cívek stykačů </a:t>
            </a:r>
            <a:r>
              <a:rPr lang="cs-CZ" dirty="0" smtClean="0"/>
              <a:t>připíšeme </a:t>
            </a:r>
            <a:r>
              <a:rPr lang="cs-CZ" dirty="0"/>
              <a:t>čísla řádků (</a:t>
            </a:r>
            <a:r>
              <a:rPr lang="cs-CZ" dirty="0" smtClean="0"/>
              <a:t>obvodů)ve </a:t>
            </a:r>
            <a:r>
              <a:rPr lang="cs-CZ" dirty="0"/>
              <a:t>kterých mají dané </a:t>
            </a:r>
            <a:r>
              <a:rPr lang="cs-CZ" dirty="0" smtClean="0"/>
              <a:t>stykače </a:t>
            </a:r>
            <a:r>
              <a:rPr lang="cs-CZ" dirty="0"/>
              <a:t>kontakty. 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pínací kontakty NO </a:t>
            </a:r>
            <a:r>
              <a:rPr lang="cs-CZ" dirty="0"/>
              <a:t>se </a:t>
            </a:r>
            <a:r>
              <a:rPr lang="cs-CZ" dirty="0" smtClean="0"/>
              <a:t>značí čárou </a:t>
            </a:r>
            <a:r>
              <a:rPr lang="cs-CZ" dirty="0"/>
              <a:t>nad číslem </a:t>
            </a:r>
            <a:r>
              <a:rPr lang="cs-CZ" dirty="0" smtClean="0"/>
              <a:t>řádku</a:t>
            </a:r>
          </a:p>
          <a:p>
            <a:r>
              <a:rPr lang="cs-CZ" dirty="0"/>
              <a:t>rozpínací kontakty </a:t>
            </a:r>
            <a:r>
              <a:rPr lang="cs-CZ" dirty="0" smtClean="0"/>
              <a:t>NC </a:t>
            </a:r>
            <a:r>
              <a:rPr lang="cs-CZ" dirty="0"/>
              <a:t>se značí čarou pod číslem řádku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Schémata</a:t>
            </a:r>
            <a:r>
              <a:rPr lang="cs-CZ" dirty="0"/>
              <a:t>, která takto vytvoříme, jsou přehledná, dobře se v nich </a:t>
            </a:r>
            <a:r>
              <a:rPr lang="cs-CZ" dirty="0" smtClean="0"/>
              <a:t>čte a </a:t>
            </a:r>
            <a:r>
              <a:rPr lang="cs-CZ" dirty="0"/>
              <a:t>vyhledávají případné poruchy. Jsou vhodná pro ovládací, řídící a pomocné obvody složitějších zařízení.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8" t="18482" r="16542" b="9647"/>
          <a:stretch/>
        </p:blipFill>
        <p:spPr>
          <a:xfrm>
            <a:off x="155985" y="1270128"/>
            <a:ext cx="6562164" cy="45182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-579" t="20158" r="95945"/>
          <a:stretch/>
        </p:blipFill>
        <p:spPr>
          <a:xfrm>
            <a:off x="0" y="2312894"/>
            <a:ext cx="311971" cy="34754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473" y="2312894"/>
            <a:ext cx="841321" cy="40846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16" y="161364"/>
            <a:ext cx="11997968" cy="6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747</Words>
  <Application>Microsoft Office PowerPoint</Application>
  <PresentationFormat>Širokoúhlá obrazovka</PresentationFormat>
  <Paragraphs>68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MS Serif</vt:lpstr>
      <vt:lpstr>Times New Roman</vt:lpstr>
      <vt:lpstr>Motiv Office</vt:lpstr>
      <vt:lpstr>Ovládání stykače z jednoho místa-silová ,ovládací a signalizační část </vt:lpstr>
      <vt:lpstr>Stykač – definice, dělení kontaktů ,značení</vt:lpstr>
      <vt:lpstr>Značky pro elektrotechnická schémata </vt:lpstr>
      <vt:lpstr>Značky pro elektrotechnická schémata </vt:lpstr>
      <vt:lpstr> Písmenové značení jednotky </vt:lpstr>
      <vt:lpstr>Části stykačových zapojení </vt:lpstr>
      <vt:lpstr>Prezentace aplikace PowerPoint</vt:lpstr>
      <vt:lpstr>Ovládání stykače z jednoho místa- silová  část </vt:lpstr>
      <vt:lpstr>Prezentace aplikace PowerPoint</vt:lpstr>
      <vt:lpstr>Ovládání stykače z jednoho místa-ovládací a signalizační část – obvodové schéma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PC</cp:lastModifiedBy>
  <cp:revision>78</cp:revision>
  <dcterms:created xsi:type="dcterms:W3CDTF">2023-01-22T18:04:46Z</dcterms:created>
  <dcterms:modified xsi:type="dcterms:W3CDTF">2023-02-08T19:07:47Z</dcterms:modified>
</cp:coreProperties>
</file>