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7" r:id="rId3"/>
    <p:sldId id="298" r:id="rId4"/>
    <p:sldId id="303" r:id="rId5"/>
    <p:sldId id="304" r:id="rId6"/>
    <p:sldId id="305" r:id="rId7"/>
    <p:sldId id="307" r:id="rId8"/>
    <p:sldId id="308" r:id="rId9"/>
    <p:sldId id="310" r:id="rId10"/>
    <p:sldId id="299" r:id="rId11"/>
    <p:sldId id="296" r:id="rId12"/>
    <p:sldId id="306" r:id="rId13"/>
    <p:sldId id="288" r:id="rId14"/>
    <p:sldId id="291" r:id="rId15"/>
    <p:sldId id="289" r:id="rId16"/>
    <p:sldId id="258" r:id="rId17"/>
    <p:sldId id="277" r:id="rId18"/>
    <p:sldId id="278" r:id="rId19"/>
    <p:sldId id="279" r:id="rId20"/>
    <p:sldId id="281" r:id="rId21"/>
    <p:sldId id="267" r:id="rId22"/>
    <p:sldId id="263" r:id="rId23"/>
    <p:sldId id="264" r:id="rId24"/>
    <p:sldId id="265" r:id="rId25"/>
    <p:sldId id="302" r:id="rId26"/>
    <p:sldId id="286" r:id="rId27"/>
    <p:sldId id="287" r:id="rId28"/>
    <p:sldId id="293" r:id="rId29"/>
    <p:sldId id="301" r:id="rId30"/>
    <p:sldId id="26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AB069-0749-4051-8709-5F381EDE9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BA780AA-2FC7-4664-B144-B8C46DCCD645}">
      <dgm:prSet phldrT="[Text]"/>
      <dgm:spPr/>
      <dgm:t>
        <a:bodyPr/>
        <a:lstStyle/>
        <a:p>
          <a:r>
            <a:rPr lang="cs-CZ" dirty="0" smtClean="0"/>
            <a:t>Jistič</a:t>
          </a:r>
          <a:endParaRPr lang="cs-CZ" dirty="0"/>
        </a:p>
      </dgm:t>
    </dgm:pt>
    <dgm:pt modelId="{63294AE5-4481-413E-966F-A12081F5D249}" type="parTrans" cxnId="{33C08341-8DBE-40D4-A1CE-C5FA053481E3}">
      <dgm:prSet/>
      <dgm:spPr/>
      <dgm:t>
        <a:bodyPr/>
        <a:lstStyle/>
        <a:p>
          <a:endParaRPr lang="cs-CZ"/>
        </a:p>
      </dgm:t>
    </dgm:pt>
    <dgm:pt modelId="{35357CB0-0B90-4BD7-B324-75461F1869F7}" type="sibTrans" cxnId="{33C08341-8DBE-40D4-A1CE-C5FA053481E3}">
      <dgm:prSet/>
      <dgm:spPr/>
      <dgm:t>
        <a:bodyPr/>
        <a:lstStyle/>
        <a:p>
          <a:endParaRPr lang="cs-CZ"/>
        </a:p>
      </dgm:t>
    </dgm:pt>
    <dgm:pt modelId="{DAA79B7C-595F-40A0-926A-7B900FB3F20B}" type="pres">
      <dgm:prSet presAssocID="{89DAB069-0749-4051-8709-5F381EDE9AA2}" presName="CompostProcess" presStyleCnt="0">
        <dgm:presLayoutVars>
          <dgm:dir/>
          <dgm:resizeHandles val="exact"/>
        </dgm:presLayoutVars>
      </dgm:prSet>
      <dgm:spPr/>
    </dgm:pt>
    <dgm:pt modelId="{15DCD2CC-1651-409C-9CD1-4C99C7AB82DA}" type="pres">
      <dgm:prSet presAssocID="{89DAB069-0749-4051-8709-5F381EDE9AA2}" presName="arrow" presStyleLbl="bgShp" presStyleIdx="0" presStyleCnt="1" custScaleX="116677" custLinFactNeighborX="-1418" custLinFactNeighborY="20695"/>
      <dgm:spPr/>
    </dgm:pt>
    <dgm:pt modelId="{3CB7D93E-90E3-401B-A3AD-7EBDB188001A}" type="pres">
      <dgm:prSet presAssocID="{89DAB069-0749-4051-8709-5F381EDE9AA2}" presName="linearProcess" presStyleCnt="0"/>
      <dgm:spPr/>
    </dgm:pt>
    <dgm:pt modelId="{B08BE045-9A79-4C22-9A90-35883E273ADA}" type="pres">
      <dgm:prSet presAssocID="{6BA780AA-2FC7-4664-B144-B8C46DCCD645}" presName="textNode" presStyleLbl="node1" presStyleIdx="0" presStyleCnt="1" custLinFactNeighborX="-75998" custLinFactNeighborY="12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87D42C-09DC-4DC9-8066-6E6F2E080B41}" type="presOf" srcId="{89DAB069-0749-4051-8709-5F381EDE9AA2}" destId="{DAA79B7C-595F-40A0-926A-7B900FB3F20B}" srcOrd="0" destOrd="0" presId="urn:microsoft.com/office/officeart/2005/8/layout/hProcess9"/>
    <dgm:cxn modelId="{33C08341-8DBE-40D4-A1CE-C5FA053481E3}" srcId="{89DAB069-0749-4051-8709-5F381EDE9AA2}" destId="{6BA780AA-2FC7-4664-B144-B8C46DCCD645}" srcOrd="0" destOrd="0" parTransId="{63294AE5-4481-413E-966F-A12081F5D249}" sibTransId="{35357CB0-0B90-4BD7-B324-75461F1869F7}"/>
    <dgm:cxn modelId="{4E251410-93BD-43ED-93D1-0EEEBFF8B905}" type="presOf" srcId="{6BA780AA-2FC7-4664-B144-B8C46DCCD645}" destId="{B08BE045-9A79-4C22-9A90-35883E273ADA}" srcOrd="0" destOrd="0" presId="urn:microsoft.com/office/officeart/2005/8/layout/hProcess9"/>
    <dgm:cxn modelId="{1139EF20-3503-4EAF-A287-B561E33E68AB}" type="presParOf" srcId="{DAA79B7C-595F-40A0-926A-7B900FB3F20B}" destId="{15DCD2CC-1651-409C-9CD1-4C99C7AB82DA}" srcOrd="0" destOrd="0" presId="urn:microsoft.com/office/officeart/2005/8/layout/hProcess9"/>
    <dgm:cxn modelId="{FF0F4D64-3A48-4A05-981F-C02E0F8F6442}" type="presParOf" srcId="{DAA79B7C-595F-40A0-926A-7B900FB3F20B}" destId="{3CB7D93E-90E3-401B-A3AD-7EBDB188001A}" srcOrd="1" destOrd="0" presId="urn:microsoft.com/office/officeart/2005/8/layout/hProcess9"/>
    <dgm:cxn modelId="{09F135A3-5ED1-4ED4-89B9-DA88E2631118}" type="presParOf" srcId="{3CB7D93E-90E3-401B-A3AD-7EBDB188001A}" destId="{B08BE045-9A79-4C22-9A90-35883E273A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DAB069-0749-4051-8709-5F381EDE9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BA780AA-2FC7-4664-B144-B8C46DCCD645}">
      <dgm:prSet phldrT="[Text]"/>
      <dgm:spPr/>
      <dgm:t>
        <a:bodyPr/>
        <a:lstStyle/>
        <a:p>
          <a:r>
            <a:rPr lang="cs-CZ" dirty="0" smtClean="0"/>
            <a:t>Pojistka</a:t>
          </a:r>
          <a:endParaRPr lang="cs-CZ" dirty="0"/>
        </a:p>
      </dgm:t>
    </dgm:pt>
    <dgm:pt modelId="{63294AE5-4481-413E-966F-A12081F5D249}" type="parTrans" cxnId="{33C08341-8DBE-40D4-A1CE-C5FA053481E3}">
      <dgm:prSet/>
      <dgm:spPr/>
      <dgm:t>
        <a:bodyPr/>
        <a:lstStyle/>
        <a:p>
          <a:endParaRPr lang="cs-CZ"/>
        </a:p>
      </dgm:t>
    </dgm:pt>
    <dgm:pt modelId="{35357CB0-0B90-4BD7-B324-75461F1869F7}" type="sibTrans" cxnId="{33C08341-8DBE-40D4-A1CE-C5FA053481E3}">
      <dgm:prSet/>
      <dgm:spPr/>
      <dgm:t>
        <a:bodyPr/>
        <a:lstStyle/>
        <a:p>
          <a:endParaRPr lang="cs-CZ"/>
        </a:p>
      </dgm:t>
    </dgm:pt>
    <dgm:pt modelId="{DAA79B7C-595F-40A0-926A-7B900FB3F20B}" type="pres">
      <dgm:prSet presAssocID="{89DAB069-0749-4051-8709-5F381EDE9AA2}" presName="CompostProcess" presStyleCnt="0">
        <dgm:presLayoutVars>
          <dgm:dir/>
          <dgm:resizeHandles val="exact"/>
        </dgm:presLayoutVars>
      </dgm:prSet>
      <dgm:spPr/>
    </dgm:pt>
    <dgm:pt modelId="{15DCD2CC-1651-409C-9CD1-4C99C7AB82DA}" type="pres">
      <dgm:prSet presAssocID="{89DAB069-0749-4051-8709-5F381EDE9AA2}" presName="arrow" presStyleLbl="bgShp" presStyleIdx="0" presStyleCnt="1" custScaleX="116677" custLinFactNeighborX="-780" custLinFactNeighborY="-9091"/>
      <dgm:spPr/>
    </dgm:pt>
    <dgm:pt modelId="{3CB7D93E-90E3-401B-A3AD-7EBDB188001A}" type="pres">
      <dgm:prSet presAssocID="{89DAB069-0749-4051-8709-5F381EDE9AA2}" presName="linearProcess" presStyleCnt="0"/>
      <dgm:spPr/>
    </dgm:pt>
    <dgm:pt modelId="{B08BE045-9A79-4C22-9A90-35883E273ADA}" type="pres">
      <dgm:prSet presAssocID="{6BA780AA-2FC7-4664-B144-B8C46DCCD645}" presName="textNode" presStyleLbl="node1" presStyleIdx="0" presStyleCnt="1" custLinFactNeighborX="-75998" custLinFactNeighborY="12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87D42C-09DC-4DC9-8066-6E6F2E080B41}" type="presOf" srcId="{89DAB069-0749-4051-8709-5F381EDE9AA2}" destId="{DAA79B7C-595F-40A0-926A-7B900FB3F20B}" srcOrd="0" destOrd="0" presId="urn:microsoft.com/office/officeart/2005/8/layout/hProcess9"/>
    <dgm:cxn modelId="{33C08341-8DBE-40D4-A1CE-C5FA053481E3}" srcId="{89DAB069-0749-4051-8709-5F381EDE9AA2}" destId="{6BA780AA-2FC7-4664-B144-B8C46DCCD645}" srcOrd="0" destOrd="0" parTransId="{63294AE5-4481-413E-966F-A12081F5D249}" sibTransId="{35357CB0-0B90-4BD7-B324-75461F1869F7}"/>
    <dgm:cxn modelId="{4E251410-93BD-43ED-93D1-0EEEBFF8B905}" type="presOf" srcId="{6BA780AA-2FC7-4664-B144-B8C46DCCD645}" destId="{B08BE045-9A79-4C22-9A90-35883E273ADA}" srcOrd="0" destOrd="0" presId="urn:microsoft.com/office/officeart/2005/8/layout/hProcess9"/>
    <dgm:cxn modelId="{1139EF20-3503-4EAF-A287-B561E33E68AB}" type="presParOf" srcId="{DAA79B7C-595F-40A0-926A-7B900FB3F20B}" destId="{15DCD2CC-1651-409C-9CD1-4C99C7AB82DA}" srcOrd="0" destOrd="0" presId="urn:microsoft.com/office/officeart/2005/8/layout/hProcess9"/>
    <dgm:cxn modelId="{FF0F4D64-3A48-4A05-981F-C02E0F8F6442}" type="presParOf" srcId="{DAA79B7C-595F-40A0-926A-7B900FB3F20B}" destId="{3CB7D93E-90E3-401B-A3AD-7EBDB188001A}" srcOrd="1" destOrd="0" presId="urn:microsoft.com/office/officeart/2005/8/layout/hProcess9"/>
    <dgm:cxn modelId="{09F135A3-5ED1-4ED4-89B9-DA88E2631118}" type="presParOf" srcId="{3CB7D93E-90E3-401B-A3AD-7EBDB188001A}" destId="{B08BE045-9A79-4C22-9A90-35883E273A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DAB069-0749-4051-8709-5F381EDE9A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BA780AA-2FC7-4664-B144-B8C46DCCD645}">
      <dgm:prSet phldrT="[Text]"/>
      <dgm:spPr/>
      <dgm:t>
        <a:bodyPr/>
        <a:lstStyle/>
        <a:p>
          <a:r>
            <a:rPr lang="cs-CZ" dirty="0" smtClean="0"/>
            <a:t>Chránič</a:t>
          </a:r>
          <a:endParaRPr lang="cs-CZ" dirty="0"/>
        </a:p>
      </dgm:t>
    </dgm:pt>
    <dgm:pt modelId="{63294AE5-4481-413E-966F-A12081F5D249}" type="parTrans" cxnId="{33C08341-8DBE-40D4-A1CE-C5FA053481E3}">
      <dgm:prSet/>
      <dgm:spPr/>
      <dgm:t>
        <a:bodyPr/>
        <a:lstStyle/>
        <a:p>
          <a:endParaRPr lang="cs-CZ"/>
        </a:p>
      </dgm:t>
    </dgm:pt>
    <dgm:pt modelId="{35357CB0-0B90-4BD7-B324-75461F1869F7}" type="sibTrans" cxnId="{33C08341-8DBE-40D4-A1CE-C5FA053481E3}">
      <dgm:prSet/>
      <dgm:spPr/>
      <dgm:t>
        <a:bodyPr/>
        <a:lstStyle/>
        <a:p>
          <a:endParaRPr lang="cs-CZ"/>
        </a:p>
      </dgm:t>
    </dgm:pt>
    <dgm:pt modelId="{DAA79B7C-595F-40A0-926A-7B900FB3F20B}" type="pres">
      <dgm:prSet presAssocID="{89DAB069-0749-4051-8709-5F381EDE9AA2}" presName="CompostProcess" presStyleCnt="0">
        <dgm:presLayoutVars>
          <dgm:dir/>
          <dgm:resizeHandles val="exact"/>
        </dgm:presLayoutVars>
      </dgm:prSet>
      <dgm:spPr/>
    </dgm:pt>
    <dgm:pt modelId="{15DCD2CC-1651-409C-9CD1-4C99C7AB82DA}" type="pres">
      <dgm:prSet presAssocID="{89DAB069-0749-4051-8709-5F381EDE9AA2}" presName="arrow" presStyleLbl="bgShp" presStyleIdx="0" presStyleCnt="1" custScaleX="116677" custLinFactNeighborX="0" custLinFactNeighborY="16453"/>
      <dgm:spPr/>
    </dgm:pt>
    <dgm:pt modelId="{3CB7D93E-90E3-401B-A3AD-7EBDB188001A}" type="pres">
      <dgm:prSet presAssocID="{89DAB069-0749-4051-8709-5F381EDE9AA2}" presName="linearProcess" presStyleCnt="0"/>
      <dgm:spPr/>
    </dgm:pt>
    <dgm:pt modelId="{B08BE045-9A79-4C22-9A90-35883E273ADA}" type="pres">
      <dgm:prSet presAssocID="{6BA780AA-2FC7-4664-B144-B8C46DCCD645}" presName="textNode" presStyleLbl="node1" presStyleIdx="0" presStyleCnt="1" custLinFactNeighborX="-75998" custLinFactNeighborY="12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87D42C-09DC-4DC9-8066-6E6F2E080B41}" type="presOf" srcId="{89DAB069-0749-4051-8709-5F381EDE9AA2}" destId="{DAA79B7C-595F-40A0-926A-7B900FB3F20B}" srcOrd="0" destOrd="0" presId="urn:microsoft.com/office/officeart/2005/8/layout/hProcess9"/>
    <dgm:cxn modelId="{33C08341-8DBE-40D4-A1CE-C5FA053481E3}" srcId="{89DAB069-0749-4051-8709-5F381EDE9AA2}" destId="{6BA780AA-2FC7-4664-B144-B8C46DCCD645}" srcOrd="0" destOrd="0" parTransId="{63294AE5-4481-413E-966F-A12081F5D249}" sibTransId="{35357CB0-0B90-4BD7-B324-75461F1869F7}"/>
    <dgm:cxn modelId="{4E251410-93BD-43ED-93D1-0EEEBFF8B905}" type="presOf" srcId="{6BA780AA-2FC7-4664-B144-B8C46DCCD645}" destId="{B08BE045-9A79-4C22-9A90-35883E273ADA}" srcOrd="0" destOrd="0" presId="urn:microsoft.com/office/officeart/2005/8/layout/hProcess9"/>
    <dgm:cxn modelId="{1139EF20-3503-4EAF-A287-B561E33E68AB}" type="presParOf" srcId="{DAA79B7C-595F-40A0-926A-7B900FB3F20B}" destId="{15DCD2CC-1651-409C-9CD1-4C99C7AB82DA}" srcOrd="0" destOrd="0" presId="urn:microsoft.com/office/officeart/2005/8/layout/hProcess9"/>
    <dgm:cxn modelId="{FF0F4D64-3A48-4A05-981F-C02E0F8F6442}" type="presParOf" srcId="{DAA79B7C-595F-40A0-926A-7B900FB3F20B}" destId="{3CB7D93E-90E3-401B-A3AD-7EBDB188001A}" srcOrd="1" destOrd="0" presId="urn:microsoft.com/office/officeart/2005/8/layout/hProcess9"/>
    <dgm:cxn modelId="{09F135A3-5ED1-4ED4-89B9-DA88E2631118}" type="presParOf" srcId="{3CB7D93E-90E3-401B-A3AD-7EBDB188001A}" destId="{B08BE045-9A79-4C22-9A90-35883E273AD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44F42F-5462-464A-9040-0C8CEA81B8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FD2364E-5686-4DED-A084-3BCB097C4C88}">
      <dgm:prSet phldrT="[Text]"/>
      <dgm:spPr/>
      <dgm:t>
        <a:bodyPr/>
        <a:lstStyle/>
        <a:p>
          <a:r>
            <a:rPr lang="cs-CZ" dirty="0" smtClean="0"/>
            <a:t>Umožnění průtoku proudu dostatečného pro vybavení prvků v předepsaném čase</a:t>
          </a:r>
          <a:endParaRPr lang="cs-CZ" dirty="0"/>
        </a:p>
      </dgm:t>
    </dgm:pt>
    <dgm:pt modelId="{3DD3D84D-DCE0-4240-8E40-BE65F81D17E3}" type="parTrans" cxnId="{71018252-C11C-43B9-BB9B-B833E596B849}">
      <dgm:prSet/>
      <dgm:spPr/>
      <dgm:t>
        <a:bodyPr/>
        <a:lstStyle/>
        <a:p>
          <a:endParaRPr lang="cs-CZ"/>
        </a:p>
      </dgm:t>
    </dgm:pt>
    <dgm:pt modelId="{59C144C7-C028-461E-BE99-6CEE5728EB80}" type="sibTrans" cxnId="{71018252-C11C-43B9-BB9B-B833E596B849}">
      <dgm:prSet/>
      <dgm:spPr/>
      <dgm:t>
        <a:bodyPr/>
        <a:lstStyle/>
        <a:p>
          <a:endParaRPr lang="cs-CZ"/>
        </a:p>
      </dgm:t>
    </dgm:pt>
    <dgm:pt modelId="{E8F714CB-23BC-4187-B54B-B580C55EC295}">
      <dgm:prSet/>
      <dgm:spPr/>
      <dgm:t>
        <a:bodyPr/>
        <a:lstStyle/>
        <a:p>
          <a:r>
            <a:rPr lang="cs-CZ" dirty="0" smtClean="0"/>
            <a:t>Zajištění vybavení jistících prvků při poruše</a:t>
          </a:r>
          <a:endParaRPr lang="cs-CZ" dirty="0"/>
        </a:p>
      </dgm:t>
    </dgm:pt>
    <dgm:pt modelId="{C6FA2890-A95E-4E0A-A481-813BBB0F5660}" type="parTrans" cxnId="{5F6E16B7-AFA4-418D-9684-48B9F5FAC457}">
      <dgm:prSet/>
      <dgm:spPr/>
      <dgm:t>
        <a:bodyPr/>
        <a:lstStyle/>
        <a:p>
          <a:endParaRPr lang="cs-CZ"/>
        </a:p>
      </dgm:t>
    </dgm:pt>
    <dgm:pt modelId="{FB65C7EE-D7B6-4E77-9196-A1FCD72C64FA}" type="sibTrans" cxnId="{5F6E16B7-AFA4-418D-9684-48B9F5FAC457}">
      <dgm:prSet/>
      <dgm:spPr/>
      <dgm:t>
        <a:bodyPr/>
        <a:lstStyle/>
        <a:p>
          <a:endParaRPr lang="cs-CZ"/>
        </a:p>
      </dgm:t>
    </dgm:pt>
    <dgm:pt modelId="{620380F6-D245-456E-8A29-F7E1DFDACACA}">
      <dgm:prSet/>
      <dgm:spPr/>
      <dgm:t>
        <a:bodyPr/>
        <a:lstStyle/>
        <a:p>
          <a:r>
            <a:rPr lang="cs-CZ" dirty="0" smtClean="0"/>
            <a:t>Snížení dotykové napětí na přístupných částech spojených s PE na bezpečnou úroveň</a:t>
          </a:r>
          <a:endParaRPr lang="cs-CZ" dirty="0"/>
        </a:p>
      </dgm:t>
    </dgm:pt>
    <dgm:pt modelId="{C4DC7756-82B5-4CBC-A525-71AEE2F04163}" type="parTrans" cxnId="{5A2777E2-CC04-4DFD-A5D6-095875F3186E}">
      <dgm:prSet/>
      <dgm:spPr/>
      <dgm:t>
        <a:bodyPr/>
        <a:lstStyle/>
        <a:p>
          <a:endParaRPr lang="cs-CZ"/>
        </a:p>
      </dgm:t>
    </dgm:pt>
    <dgm:pt modelId="{82F251E3-EF1B-44F0-B91B-4BF911451973}" type="sibTrans" cxnId="{5A2777E2-CC04-4DFD-A5D6-095875F3186E}">
      <dgm:prSet/>
      <dgm:spPr/>
      <dgm:t>
        <a:bodyPr/>
        <a:lstStyle/>
        <a:p>
          <a:endParaRPr lang="cs-CZ"/>
        </a:p>
      </dgm:t>
    </dgm:pt>
    <dgm:pt modelId="{4E13C479-5E27-43B6-B0D2-1B026F00CBEC}" type="pres">
      <dgm:prSet presAssocID="{D744F42F-5462-464A-9040-0C8CEA81B8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B19EA4C-5C67-492D-9CD0-B7272A1C7F2B}" type="pres">
      <dgm:prSet presAssocID="{CFD2364E-5686-4DED-A084-3BCB097C4C88}" presName="parentText" presStyleLbl="node1" presStyleIdx="0" presStyleCnt="3" custLinFactNeighborX="2074" custLinFactNeighborY="-128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CEF6A8-9517-47B8-9200-7C6C55666D31}" type="pres">
      <dgm:prSet presAssocID="{59C144C7-C028-461E-BE99-6CEE5728EB80}" presName="spacer" presStyleCnt="0"/>
      <dgm:spPr/>
    </dgm:pt>
    <dgm:pt modelId="{E792BE8F-6066-4F3F-8DA2-9B55262B5481}" type="pres">
      <dgm:prSet presAssocID="{E8F714CB-23BC-4187-B54B-B580C55EC2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A0815F-233D-4CFA-BEBD-0420B6BEED0F}" type="pres">
      <dgm:prSet presAssocID="{FB65C7EE-D7B6-4E77-9196-A1FCD72C64FA}" presName="spacer" presStyleCnt="0"/>
      <dgm:spPr/>
    </dgm:pt>
    <dgm:pt modelId="{F5DDD1CB-64E1-47DE-A24C-4A7A4A946940}" type="pres">
      <dgm:prSet presAssocID="{620380F6-D245-456E-8A29-F7E1DFDACA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1018252-C11C-43B9-BB9B-B833E596B849}" srcId="{D744F42F-5462-464A-9040-0C8CEA81B883}" destId="{CFD2364E-5686-4DED-A084-3BCB097C4C88}" srcOrd="0" destOrd="0" parTransId="{3DD3D84D-DCE0-4240-8E40-BE65F81D17E3}" sibTransId="{59C144C7-C028-461E-BE99-6CEE5728EB80}"/>
    <dgm:cxn modelId="{7F35E06F-D3B9-43B0-BA62-5E828D0EF73E}" type="presOf" srcId="{CFD2364E-5686-4DED-A084-3BCB097C4C88}" destId="{CB19EA4C-5C67-492D-9CD0-B7272A1C7F2B}" srcOrd="0" destOrd="0" presId="urn:microsoft.com/office/officeart/2005/8/layout/vList2"/>
    <dgm:cxn modelId="{B540164A-90FA-4928-9FE9-58B11692DFAF}" type="presOf" srcId="{D744F42F-5462-464A-9040-0C8CEA81B883}" destId="{4E13C479-5E27-43B6-B0D2-1B026F00CBEC}" srcOrd="0" destOrd="0" presId="urn:microsoft.com/office/officeart/2005/8/layout/vList2"/>
    <dgm:cxn modelId="{4806C228-663F-4E08-848D-18050819ECC2}" type="presOf" srcId="{E8F714CB-23BC-4187-B54B-B580C55EC295}" destId="{E792BE8F-6066-4F3F-8DA2-9B55262B5481}" srcOrd="0" destOrd="0" presId="urn:microsoft.com/office/officeart/2005/8/layout/vList2"/>
    <dgm:cxn modelId="{F426966A-0B95-4129-8B61-1A1449C24DA9}" type="presOf" srcId="{620380F6-D245-456E-8A29-F7E1DFDACACA}" destId="{F5DDD1CB-64E1-47DE-A24C-4A7A4A946940}" srcOrd="0" destOrd="0" presId="urn:microsoft.com/office/officeart/2005/8/layout/vList2"/>
    <dgm:cxn modelId="{5F6E16B7-AFA4-418D-9684-48B9F5FAC457}" srcId="{D744F42F-5462-464A-9040-0C8CEA81B883}" destId="{E8F714CB-23BC-4187-B54B-B580C55EC295}" srcOrd="1" destOrd="0" parTransId="{C6FA2890-A95E-4E0A-A481-813BBB0F5660}" sibTransId="{FB65C7EE-D7B6-4E77-9196-A1FCD72C64FA}"/>
    <dgm:cxn modelId="{5A2777E2-CC04-4DFD-A5D6-095875F3186E}" srcId="{D744F42F-5462-464A-9040-0C8CEA81B883}" destId="{620380F6-D245-456E-8A29-F7E1DFDACACA}" srcOrd="2" destOrd="0" parTransId="{C4DC7756-82B5-4CBC-A525-71AEE2F04163}" sibTransId="{82F251E3-EF1B-44F0-B91B-4BF911451973}"/>
    <dgm:cxn modelId="{94815E29-85AF-4991-9927-AE7D54A6B38D}" type="presParOf" srcId="{4E13C479-5E27-43B6-B0D2-1B026F00CBEC}" destId="{CB19EA4C-5C67-492D-9CD0-B7272A1C7F2B}" srcOrd="0" destOrd="0" presId="urn:microsoft.com/office/officeart/2005/8/layout/vList2"/>
    <dgm:cxn modelId="{C3EF18C6-6A44-449B-B619-20EAF97F1D46}" type="presParOf" srcId="{4E13C479-5E27-43B6-B0D2-1B026F00CBEC}" destId="{19CEF6A8-9517-47B8-9200-7C6C55666D31}" srcOrd="1" destOrd="0" presId="urn:microsoft.com/office/officeart/2005/8/layout/vList2"/>
    <dgm:cxn modelId="{A8DE5242-AF4A-4B0D-8541-8106AAB7A5D1}" type="presParOf" srcId="{4E13C479-5E27-43B6-B0D2-1B026F00CBEC}" destId="{E792BE8F-6066-4F3F-8DA2-9B55262B5481}" srcOrd="2" destOrd="0" presId="urn:microsoft.com/office/officeart/2005/8/layout/vList2"/>
    <dgm:cxn modelId="{D0A55177-89AC-43C6-9B92-0F07B676AE0C}" type="presParOf" srcId="{4E13C479-5E27-43B6-B0D2-1B026F00CBEC}" destId="{90A0815F-233D-4CFA-BEBD-0420B6BEED0F}" srcOrd="3" destOrd="0" presId="urn:microsoft.com/office/officeart/2005/8/layout/vList2"/>
    <dgm:cxn modelId="{33DFA5EF-FD2E-4A17-BEB7-916D1122B28C}" type="presParOf" srcId="{4E13C479-5E27-43B6-B0D2-1B026F00CBEC}" destId="{F5DDD1CB-64E1-47DE-A24C-4A7A4A9469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65A99E-B973-491B-9688-2E05D6605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898DC2-A5C1-476C-A58E-904DB82549CB}">
      <dgm:prSet/>
      <dgm:spPr/>
      <dgm:t>
        <a:bodyPr/>
        <a:lstStyle/>
        <a:p>
          <a:r>
            <a:rPr lang="cs-CZ" dirty="0" smtClean="0"/>
            <a:t>Dostatečná impedance a celistvost obvodu</a:t>
          </a:r>
          <a:endParaRPr lang="cs-CZ" dirty="0"/>
        </a:p>
      </dgm:t>
    </dgm:pt>
    <dgm:pt modelId="{CFA65E73-C9BA-42B3-A479-16345E655972}" type="sibTrans" cxnId="{F634E81C-C8DA-491D-92A2-F4AC5CF1D598}">
      <dgm:prSet/>
      <dgm:spPr/>
      <dgm:t>
        <a:bodyPr/>
        <a:lstStyle/>
        <a:p>
          <a:endParaRPr lang="cs-CZ"/>
        </a:p>
      </dgm:t>
    </dgm:pt>
    <dgm:pt modelId="{3ECD524E-299A-4990-B500-9546465C49DE}" type="parTrans" cxnId="{F634E81C-C8DA-491D-92A2-F4AC5CF1D598}">
      <dgm:prSet/>
      <dgm:spPr/>
      <dgm:t>
        <a:bodyPr/>
        <a:lstStyle/>
        <a:p>
          <a:endParaRPr lang="cs-CZ"/>
        </a:p>
      </dgm:t>
    </dgm:pt>
    <dgm:pt modelId="{5975B672-97CE-474E-9852-FD55138741B5}">
      <dgm:prSet/>
      <dgm:spPr/>
      <dgm:t>
        <a:bodyPr/>
        <a:lstStyle/>
        <a:p>
          <a:r>
            <a:rPr lang="cs-CZ" dirty="0" smtClean="0"/>
            <a:t>Dobré uzemnění PE obvodu</a:t>
          </a:r>
          <a:endParaRPr lang="cs-CZ" dirty="0"/>
        </a:p>
      </dgm:t>
    </dgm:pt>
    <dgm:pt modelId="{0C5C1800-25D2-4D5C-87C2-A53442F77410}" type="parTrans" cxnId="{6F9C3E56-63E6-4A9B-97CC-2F3011133C04}">
      <dgm:prSet/>
      <dgm:spPr/>
      <dgm:t>
        <a:bodyPr/>
        <a:lstStyle/>
        <a:p>
          <a:endParaRPr lang="cs-CZ"/>
        </a:p>
      </dgm:t>
    </dgm:pt>
    <dgm:pt modelId="{B0373EAE-C8CC-4866-9EB0-DCC006FB1C54}" type="sibTrans" cxnId="{6F9C3E56-63E6-4A9B-97CC-2F3011133C04}">
      <dgm:prSet/>
      <dgm:spPr/>
      <dgm:t>
        <a:bodyPr/>
        <a:lstStyle/>
        <a:p>
          <a:endParaRPr lang="cs-CZ"/>
        </a:p>
      </dgm:t>
    </dgm:pt>
    <dgm:pt modelId="{D7160653-8E58-4E95-92B5-D2DF1B8E8CCB}" type="pres">
      <dgm:prSet presAssocID="{1765A99E-B973-491B-9688-2E05D6605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4E71DE-A90D-4E48-B078-70B8454F80A2}" type="pres">
      <dgm:prSet presAssocID="{E3898DC2-A5C1-476C-A58E-904DB82549CB}" presName="parentText" presStyleLbl="node1" presStyleIdx="0" presStyleCnt="2" custScaleY="7446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8356FF-C998-4B7E-869B-70717D9C1023}" type="pres">
      <dgm:prSet presAssocID="{CFA65E73-C9BA-42B3-A479-16345E655972}" presName="spacer" presStyleCnt="0"/>
      <dgm:spPr/>
    </dgm:pt>
    <dgm:pt modelId="{BFE8EF10-2CA3-49A1-BE4B-89A380A3F20D}" type="pres">
      <dgm:prSet presAssocID="{5975B672-97CE-474E-9852-FD55138741B5}" presName="parentText" presStyleLbl="node1" presStyleIdx="1" presStyleCnt="2" custScaleY="6260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9C3E56-63E6-4A9B-97CC-2F3011133C04}" srcId="{1765A99E-B973-491B-9688-2E05D6605FAA}" destId="{5975B672-97CE-474E-9852-FD55138741B5}" srcOrd="1" destOrd="0" parTransId="{0C5C1800-25D2-4D5C-87C2-A53442F77410}" sibTransId="{B0373EAE-C8CC-4866-9EB0-DCC006FB1C54}"/>
    <dgm:cxn modelId="{CD905023-ACF3-4A49-B08A-3A5C6B02051A}" type="presOf" srcId="{1765A99E-B973-491B-9688-2E05D6605FAA}" destId="{D7160653-8E58-4E95-92B5-D2DF1B8E8CCB}" srcOrd="0" destOrd="0" presId="urn:microsoft.com/office/officeart/2005/8/layout/vList2"/>
    <dgm:cxn modelId="{CABE2CA0-0FC5-482D-8A07-AD4717DE5B9F}" type="presOf" srcId="{E3898DC2-A5C1-476C-A58E-904DB82549CB}" destId="{424E71DE-A90D-4E48-B078-70B8454F80A2}" srcOrd="0" destOrd="0" presId="urn:microsoft.com/office/officeart/2005/8/layout/vList2"/>
    <dgm:cxn modelId="{F634E81C-C8DA-491D-92A2-F4AC5CF1D598}" srcId="{1765A99E-B973-491B-9688-2E05D6605FAA}" destId="{E3898DC2-A5C1-476C-A58E-904DB82549CB}" srcOrd="0" destOrd="0" parTransId="{3ECD524E-299A-4990-B500-9546465C49DE}" sibTransId="{CFA65E73-C9BA-42B3-A479-16345E655972}"/>
    <dgm:cxn modelId="{D77D929A-ADED-450E-9C65-43A03A8B4C36}" type="presOf" srcId="{5975B672-97CE-474E-9852-FD55138741B5}" destId="{BFE8EF10-2CA3-49A1-BE4B-89A380A3F20D}" srcOrd="0" destOrd="0" presId="urn:microsoft.com/office/officeart/2005/8/layout/vList2"/>
    <dgm:cxn modelId="{A895A83C-10F3-469E-8F96-7ABDA83A5E57}" type="presParOf" srcId="{D7160653-8E58-4E95-92B5-D2DF1B8E8CCB}" destId="{424E71DE-A90D-4E48-B078-70B8454F80A2}" srcOrd="0" destOrd="0" presId="urn:microsoft.com/office/officeart/2005/8/layout/vList2"/>
    <dgm:cxn modelId="{D31A9DFC-65C9-42DD-BDEC-1AAF388879EA}" type="presParOf" srcId="{D7160653-8E58-4E95-92B5-D2DF1B8E8CCB}" destId="{F58356FF-C998-4B7E-869B-70717D9C1023}" srcOrd="1" destOrd="0" presId="urn:microsoft.com/office/officeart/2005/8/layout/vList2"/>
    <dgm:cxn modelId="{79CB2861-BD30-4B97-80E0-0FD3C5EDE382}" type="presParOf" srcId="{D7160653-8E58-4E95-92B5-D2DF1B8E8CCB}" destId="{BFE8EF10-2CA3-49A1-BE4B-89A380A3F2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D2CC-1651-409C-9CD1-4C99C7AB82DA}">
      <dsp:nvSpPr>
        <dsp:cNvPr id="0" name=""/>
        <dsp:cNvSpPr/>
      </dsp:nvSpPr>
      <dsp:spPr>
        <a:xfrm>
          <a:off x="0" y="0"/>
          <a:ext cx="5093881" cy="15279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BE045-9A79-4C22-9A90-35883E273ADA}">
      <dsp:nvSpPr>
        <dsp:cNvPr id="0" name=""/>
        <dsp:cNvSpPr/>
      </dsp:nvSpPr>
      <dsp:spPr>
        <a:xfrm>
          <a:off x="626651" y="466169"/>
          <a:ext cx="1540869" cy="611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 smtClean="0"/>
            <a:t>Jistič</a:t>
          </a:r>
          <a:endParaRPr lang="cs-CZ" sz="2500" kern="1200" dirty="0"/>
        </a:p>
      </dsp:txBody>
      <dsp:txXfrm>
        <a:off x="656486" y="496004"/>
        <a:ext cx="1481199" cy="551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D2CC-1651-409C-9CD1-4C99C7AB82DA}">
      <dsp:nvSpPr>
        <dsp:cNvPr id="0" name=""/>
        <dsp:cNvSpPr/>
      </dsp:nvSpPr>
      <dsp:spPr>
        <a:xfrm>
          <a:off x="0" y="0"/>
          <a:ext cx="5093881" cy="1584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BE045-9A79-4C22-9A90-35883E273ADA}">
      <dsp:nvSpPr>
        <dsp:cNvPr id="0" name=""/>
        <dsp:cNvSpPr/>
      </dsp:nvSpPr>
      <dsp:spPr>
        <a:xfrm>
          <a:off x="626651" y="483325"/>
          <a:ext cx="1540869" cy="633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Pojistka</a:t>
          </a:r>
          <a:endParaRPr lang="cs-CZ" sz="2600" kern="1200" dirty="0"/>
        </a:p>
      </dsp:txBody>
      <dsp:txXfrm>
        <a:off x="657584" y="514258"/>
        <a:ext cx="1479003" cy="5718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D2CC-1651-409C-9CD1-4C99C7AB82DA}">
      <dsp:nvSpPr>
        <dsp:cNvPr id="0" name=""/>
        <dsp:cNvSpPr/>
      </dsp:nvSpPr>
      <dsp:spPr>
        <a:xfrm>
          <a:off x="21175" y="0"/>
          <a:ext cx="5093881" cy="15841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BE045-9A79-4C22-9A90-35883E273ADA}">
      <dsp:nvSpPr>
        <dsp:cNvPr id="0" name=""/>
        <dsp:cNvSpPr/>
      </dsp:nvSpPr>
      <dsp:spPr>
        <a:xfrm>
          <a:off x="626651" y="483325"/>
          <a:ext cx="1540869" cy="633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Chránič</a:t>
          </a:r>
          <a:endParaRPr lang="cs-CZ" sz="2600" kern="1200" dirty="0"/>
        </a:p>
      </dsp:txBody>
      <dsp:txXfrm>
        <a:off x="657584" y="514258"/>
        <a:ext cx="1479003" cy="5718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9EA4C-5C67-492D-9CD0-B7272A1C7F2B}">
      <dsp:nvSpPr>
        <dsp:cNvPr id="0" name=""/>
        <dsp:cNvSpPr/>
      </dsp:nvSpPr>
      <dsp:spPr>
        <a:xfrm>
          <a:off x="0" y="136240"/>
          <a:ext cx="468052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Umožnění průtoku proudu dostatečného pro vybavení prvků v předepsaném čase</a:t>
          </a:r>
          <a:endParaRPr lang="cs-CZ" sz="2600" kern="1200" dirty="0"/>
        </a:p>
      </dsp:txBody>
      <dsp:txXfrm>
        <a:off x="69794" y="206034"/>
        <a:ext cx="4540932" cy="1290152"/>
      </dsp:txXfrm>
    </dsp:sp>
    <dsp:sp modelId="{E792BE8F-6066-4F3F-8DA2-9B55262B5481}">
      <dsp:nvSpPr>
        <dsp:cNvPr id="0" name=""/>
        <dsp:cNvSpPr/>
      </dsp:nvSpPr>
      <dsp:spPr>
        <a:xfrm>
          <a:off x="0" y="1641823"/>
          <a:ext cx="468052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Zajištění vybavení jistících prvků při poruše</a:t>
          </a:r>
          <a:endParaRPr lang="cs-CZ" sz="2600" kern="1200" dirty="0"/>
        </a:p>
      </dsp:txBody>
      <dsp:txXfrm>
        <a:off x="69794" y="1711617"/>
        <a:ext cx="4540932" cy="1290152"/>
      </dsp:txXfrm>
    </dsp:sp>
    <dsp:sp modelId="{F5DDD1CB-64E1-47DE-A24C-4A7A4A946940}">
      <dsp:nvSpPr>
        <dsp:cNvPr id="0" name=""/>
        <dsp:cNvSpPr/>
      </dsp:nvSpPr>
      <dsp:spPr>
        <a:xfrm>
          <a:off x="0" y="3146443"/>
          <a:ext cx="4680520" cy="1429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Snížení dotykové napětí na přístupných částech spojených s PE na bezpečnou úroveň</a:t>
          </a:r>
          <a:endParaRPr lang="cs-CZ" sz="2600" kern="1200" dirty="0"/>
        </a:p>
      </dsp:txBody>
      <dsp:txXfrm>
        <a:off x="69794" y="3216237"/>
        <a:ext cx="4540932" cy="1290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E71DE-A90D-4E48-B078-70B8454F80A2}">
      <dsp:nvSpPr>
        <dsp:cNvPr id="0" name=""/>
        <dsp:cNvSpPr/>
      </dsp:nvSpPr>
      <dsp:spPr>
        <a:xfrm>
          <a:off x="0" y="392909"/>
          <a:ext cx="3744415" cy="1392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Dostatečná impedance a celistvost obvodu</a:t>
          </a:r>
          <a:endParaRPr lang="cs-CZ" sz="2700" kern="1200" dirty="0"/>
        </a:p>
      </dsp:txBody>
      <dsp:txXfrm>
        <a:off x="67961" y="460870"/>
        <a:ext cx="3608493" cy="1256264"/>
      </dsp:txXfrm>
    </dsp:sp>
    <dsp:sp modelId="{BFE8EF10-2CA3-49A1-BE4B-89A380A3F20D}">
      <dsp:nvSpPr>
        <dsp:cNvPr id="0" name=""/>
        <dsp:cNvSpPr/>
      </dsp:nvSpPr>
      <dsp:spPr>
        <a:xfrm>
          <a:off x="0" y="1883015"/>
          <a:ext cx="3744415" cy="1170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Dobré uzemnění PE obvodu</a:t>
          </a:r>
          <a:endParaRPr lang="cs-CZ" sz="2700" kern="1200" dirty="0"/>
        </a:p>
      </dsp:txBody>
      <dsp:txXfrm>
        <a:off x="57141" y="1940156"/>
        <a:ext cx="3630133" cy="1056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39781-36C6-4F16-ADC8-44ED6CDEC90A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A88C3-4155-4EE8-82F9-96A0A7F002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7257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A88C3-4155-4EE8-82F9-96A0A7F002C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47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8D34FE-7D12-4E24-B0C6-256E2F65A35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670F65-3755-499A-BEDC-0E5387FC8E0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4900" dirty="0">
                <a:solidFill>
                  <a:srgbClr val="FF0000"/>
                </a:solidFill>
              </a:rPr>
              <a:t>Automatické odpojení od </a:t>
            </a:r>
            <a:r>
              <a:rPr lang="cs-CZ" sz="4900" dirty="0" smtClean="0">
                <a:solidFill>
                  <a:srgbClr val="FF0000"/>
                </a:solidFill>
              </a:rPr>
              <a:t>zdroje</a:t>
            </a:r>
            <a:br>
              <a:rPr lang="cs-CZ" sz="4900" dirty="0" smtClean="0">
                <a:solidFill>
                  <a:srgbClr val="FF0000"/>
                </a:solidFill>
              </a:rPr>
            </a:br>
            <a:r>
              <a:rPr lang="cs-CZ" sz="4900" dirty="0" smtClean="0">
                <a:solidFill>
                  <a:srgbClr val="FF0000"/>
                </a:solidFill>
              </a:rPr>
              <a:t>v síti TN</a:t>
            </a:r>
            <a:endParaRPr lang="cs-CZ" sz="49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12968" cy="4824536"/>
          </a:xfrm>
        </p:spPr>
        <p:txBody>
          <a:bodyPr>
            <a:normAutofit/>
          </a:bodyPr>
          <a:lstStyle/>
          <a:p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FF0000"/>
                </a:solidFill>
              </a:rPr>
              <a:t>Impedance poruchové smyčky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d</a:t>
            </a:r>
            <a:r>
              <a:rPr lang="cs-CZ" sz="3200" b="1" dirty="0" smtClean="0">
                <a:solidFill>
                  <a:srgbClr val="FF0000"/>
                </a:solidFill>
              </a:rPr>
              <a:t>le: ČSN 33  2000 -4-41</a:t>
            </a:r>
          </a:p>
          <a:p>
            <a:endParaRPr lang="cs-CZ" sz="2400" dirty="0"/>
          </a:p>
          <a:p>
            <a:r>
              <a:rPr lang="cs-CZ" sz="3200" dirty="0">
                <a:solidFill>
                  <a:schemeClr val="accent2">
                    <a:lumMod val="75000"/>
                  </a:schemeClr>
                </a:solidFill>
              </a:rPr>
              <a:t>Miroslav Černý</a:t>
            </a:r>
          </a:p>
          <a:p>
            <a:endParaRPr lang="cs-CZ" sz="32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89241"/>
            <a:ext cx="1152127" cy="115212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36" y="5657055"/>
            <a:ext cx="1152127" cy="11605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399" y="6157798"/>
            <a:ext cx="659769" cy="6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420888"/>
            <a:ext cx="8568951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ákladní </a:t>
            </a:r>
            <a:r>
              <a:rPr lang="cs-CZ" dirty="0"/>
              <a:t>ochrana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ochrana </a:t>
            </a:r>
            <a:r>
              <a:rPr lang="cs-CZ" dirty="0"/>
              <a:t>za normálních podmínek </a:t>
            </a:r>
            <a:r>
              <a:rPr lang="cs-CZ" dirty="0" smtClean="0"/>
              <a:t>                                                       (</a:t>
            </a:r>
            <a:r>
              <a:rPr lang="cs-CZ" dirty="0"/>
              <a:t>před přímým dotykem </a:t>
            </a:r>
            <a:r>
              <a:rPr lang="cs-CZ" dirty="0" smtClean="0"/>
              <a:t>živých </a:t>
            </a:r>
            <a:r>
              <a:rPr lang="cs-CZ" dirty="0"/>
              <a:t>částí)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</a:t>
            </a:r>
            <a:r>
              <a:rPr lang="cs-CZ" dirty="0" smtClean="0"/>
              <a:t>chrana </a:t>
            </a:r>
            <a:r>
              <a:rPr lang="cs-CZ" dirty="0"/>
              <a:t>při poruše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ochrana </a:t>
            </a:r>
            <a:r>
              <a:rPr lang="cs-CZ" dirty="0"/>
              <a:t>před nepřímým dotykem </a:t>
            </a:r>
            <a:r>
              <a:rPr lang="cs-CZ" dirty="0" smtClean="0"/>
              <a:t>                                                       (</a:t>
            </a:r>
            <a:r>
              <a:rPr lang="cs-CZ" dirty="0"/>
              <a:t>před dotykem neživých částí)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Druhy </a:t>
            </a:r>
            <a:r>
              <a:rPr lang="cs-CZ" dirty="0">
                <a:solidFill>
                  <a:srgbClr val="FF0000"/>
                </a:solidFill>
              </a:rPr>
              <a:t>ochrany automatickým </a:t>
            </a:r>
            <a:r>
              <a:rPr lang="cs-CZ" dirty="0" smtClean="0">
                <a:solidFill>
                  <a:srgbClr val="FF0000"/>
                </a:solidFill>
              </a:rPr>
              <a:t>odpojením od zdroje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8884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Ochranné </a:t>
            </a:r>
            <a:r>
              <a:rPr lang="cs-CZ" dirty="0">
                <a:solidFill>
                  <a:srgbClr val="FF0000"/>
                </a:solidFill>
              </a:rPr>
              <a:t>přístroje obvodu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669317051"/>
              </p:ext>
            </p:extLst>
          </p:nvPr>
        </p:nvGraphicFramePr>
        <p:xfrm>
          <a:off x="1524000" y="1397000"/>
          <a:ext cx="5136232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93735849"/>
              </p:ext>
            </p:extLst>
          </p:nvPr>
        </p:nvGraphicFramePr>
        <p:xfrm>
          <a:off x="1524000" y="3212976"/>
          <a:ext cx="513623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148013853"/>
              </p:ext>
            </p:extLst>
          </p:nvPr>
        </p:nvGraphicFramePr>
        <p:xfrm>
          <a:off x="1524000" y="5013176"/>
          <a:ext cx="513623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8" name="Picture 4" descr="Zobrazit zdrojový obráze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04" y="3314692"/>
            <a:ext cx="1380743" cy="13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brazit zdrojový obráze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53670"/>
            <a:ext cx="1940080" cy="19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88" y="1396999"/>
            <a:ext cx="366304" cy="15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35" grpId="0">
        <p:bldAsOne/>
      </p:bldGraphic>
      <p:bldGraphic spid="3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392488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/>
              <a:t>Neživé </a:t>
            </a:r>
            <a:r>
              <a:rPr lang="cs-CZ" sz="3000" dirty="0"/>
              <a:t>části instalace musí být spojeny pomocí ochranného vodiče s hlavní uzemňovací přípojnicí instalace, která musí být spojena s uzemněným bodem silové napájecí sítě. V případě poruchy (například při zkratu), kdy se objeví napětí na neživé části dojde k uzavření poruchové smyčky, kterou protéká při jmenovitém napětí poruchový proud</a:t>
            </a:r>
            <a:r>
              <a:rPr lang="cs-CZ" sz="3000" dirty="0" smtClean="0"/>
              <a:t>. Tato </a:t>
            </a:r>
            <a:r>
              <a:rPr lang="cs-CZ" sz="3000" dirty="0"/>
              <a:t>poruchová impedanční smyčka je vyjádřena hodnotou v ohmech a označuje se jako </a:t>
            </a:r>
            <a:r>
              <a:rPr lang="cs-CZ" sz="3000" b="1" dirty="0" err="1">
                <a:solidFill>
                  <a:schemeClr val="tx1"/>
                </a:solidFill>
              </a:rPr>
              <a:t>Zs</a:t>
            </a:r>
            <a:r>
              <a:rPr lang="cs-CZ" sz="3000" b="1" dirty="0">
                <a:solidFill>
                  <a:schemeClr val="tx1"/>
                </a:solidFill>
              </a:rPr>
              <a:t>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Poruchová smyčka </a:t>
            </a:r>
          </a:p>
        </p:txBody>
      </p:sp>
    </p:spTree>
    <p:extLst>
      <p:ext uri="{BB962C8B-B14F-4D97-AF65-F5344CB8AC3E}">
        <p14:creationId xmlns:p14="http://schemas.microsoft.com/office/powerpoint/2010/main" val="27092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75467"/>
            <a:ext cx="8280919" cy="3450696"/>
          </a:xfrm>
        </p:spPr>
        <p:txBody>
          <a:bodyPr/>
          <a:lstStyle/>
          <a:p>
            <a:r>
              <a:rPr lang="cs-CZ" sz="2800" dirty="0" smtClean="0"/>
              <a:t>Poruchová smyčka je obvod, který vznikne při poruše. Patří do něj vinutí transformátoru, vodič L až k poruše (dotyk fáze s neživou částí - kovovým krytem přístupným dotyku) a ochranný vodič připojený k neživé části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Poruchová smyčka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Poruchová smyčka 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miroslavcerny\Desktop\mirek 21\Screenshots\Snímek obrazovky (235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Funkce poruchové smyčky při poruše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0343256"/>
              </p:ext>
            </p:extLst>
          </p:nvPr>
        </p:nvGraphicFramePr>
        <p:xfrm>
          <a:off x="251520" y="1916832"/>
          <a:ext cx="468052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88131282"/>
              </p:ext>
            </p:extLst>
          </p:nvPr>
        </p:nvGraphicFramePr>
        <p:xfrm>
          <a:off x="5076056" y="2679700"/>
          <a:ext cx="3744415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13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2" cy="3450696"/>
          </a:xfrm>
        </p:spPr>
        <p:txBody>
          <a:bodyPr/>
          <a:lstStyle/>
          <a:p>
            <a:r>
              <a:rPr lang="cs-CZ" sz="2800" dirty="0" smtClean="0"/>
              <a:t>Impedance je komplexní elektrický odpor                                                                  poruchové smyčky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Impedance poruchové smyčky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2675467"/>
            <a:ext cx="8496943" cy="3450696"/>
          </a:xfrm>
        </p:spPr>
        <p:txBody>
          <a:bodyPr/>
          <a:lstStyle/>
          <a:p>
            <a:r>
              <a:rPr lang="cs-CZ" sz="2800" dirty="0"/>
              <a:t>Pro zabezpečení funkce ochrany automatickým odpojením v síti TN, musí být splněn základní požadavek na impedanci smyčky: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sz="4400" dirty="0" err="1">
                <a:solidFill>
                  <a:schemeClr val="tx1"/>
                </a:solidFill>
              </a:rPr>
              <a:t>Zs</a:t>
            </a:r>
            <a:r>
              <a:rPr lang="cs-CZ" sz="4400" dirty="0">
                <a:solidFill>
                  <a:schemeClr val="tx1"/>
                </a:solidFill>
              </a:rPr>
              <a:t> x </a:t>
            </a:r>
            <a:r>
              <a:rPr lang="cs-CZ" sz="4400" dirty="0" err="1">
                <a:solidFill>
                  <a:schemeClr val="tx1"/>
                </a:solidFill>
              </a:rPr>
              <a:t>Ia</a:t>
            </a:r>
            <a:r>
              <a:rPr lang="cs-CZ" sz="4400" dirty="0">
                <a:solidFill>
                  <a:schemeClr val="tx1"/>
                </a:solidFill>
              </a:rPr>
              <a:t> ≤ U0</a:t>
            </a:r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Impedance poruchové smyčky</a:t>
            </a:r>
          </a:p>
        </p:txBody>
      </p:sp>
    </p:spTree>
    <p:extLst>
      <p:ext uri="{BB962C8B-B14F-4D97-AF65-F5344CB8AC3E}">
        <p14:creationId xmlns:p14="http://schemas.microsoft.com/office/powerpoint/2010/main" val="12587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4784"/>
            <a:ext cx="8640959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cs-CZ" sz="4400" dirty="0" err="1">
                <a:solidFill>
                  <a:schemeClr val="tx1"/>
                </a:solidFill>
              </a:rPr>
              <a:t>Zs</a:t>
            </a:r>
            <a:r>
              <a:rPr lang="cs-CZ" sz="4400" dirty="0">
                <a:solidFill>
                  <a:schemeClr val="tx1"/>
                </a:solidFill>
              </a:rPr>
              <a:t> x </a:t>
            </a:r>
            <a:r>
              <a:rPr lang="cs-CZ" sz="4400" dirty="0" err="1">
                <a:solidFill>
                  <a:schemeClr val="tx1"/>
                </a:solidFill>
              </a:rPr>
              <a:t>Ia</a:t>
            </a:r>
            <a:r>
              <a:rPr lang="cs-CZ" sz="4400" dirty="0">
                <a:solidFill>
                  <a:schemeClr val="tx1"/>
                </a:solidFill>
              </a:rPr>
              <a:t> ≤ U0</a:t>
            </a:r>
          </a:p>
          <a:p>
            <a:pPr algn="ctr"/>
            <a:endParaRPr lang="cs-CZ" dirty="0" smtClean="0"/>
          </a:p>
          <a:p>
            <a:r>
              <a:rPr lang="cs-CZ" sz="3000" dirty="0" err="1">
                <a:solidFill>
                  <a:schemeClr val="tx1"/>
                </a:solidFill>
              </a:rPr>
              <a:t>Zs</a:t>
            </a:r>
            <a:r>
              <a:rPr lang="cs-CZ" sz="3000" dirty="0"/>
              <a:t> </a:t>
            </a:r>
            <a:r>
              <a:rPr lang="cs-CZ" sz="3000" dirty="0" smtClean="0"/>
              <a:t>je </a:t>
            </a:r>
            <a:r>
              <a:rPr lang="cs-CZ" sz="3000" dirty="0"/>
              <a:t>impedance poruchové smyčky zahrnující zdroj, pracovní vodič k místu poruchy a ochranný vodič mezi místem poruchy a </a:t>
            </a:r>
            <a:r>
              <a:rPr lang="cs-CZ" sz="3000" dirty="0" smtClean="0"/>
              <a:t>zdrojem</a:t>
            </a:r>
            <a:endParaRPr lang="cs-CZ" sz="3000" dirty="0"/>
          </a:p>
          <a:p>
            <a:endParaRPr lang="cs-CZ" sz="3000" dirty="0"/>
          </a:p>
          <a:p>
            <a:r>
              <a:rPr lang="cs-CZ" sz="3000" dirty="0" err="1">
                <a:solidFill>
                  <a:schemeClr val="tx1"/>
                </a:solidFill>
              </a:rPr>
              <a:t>Ia</a:t>
            </a:r>
            <a:r>
              <a:rPr lang="cs-CZ" sz="3000" dirty="0"/>
              <a:t> </a:t>
            </a:r>
            <a:r>
              <a:rPr lang="cs-CZ" sz="3000" dirty="0" smtClean="0"/>
              <a:t>je </a:t>
            </a:r>
            <a:r>
              <a:rPr lang="cs-CZ" sz="3000" dirty="0"/>
              <a:t>proud zajišťující samočinné působení </a:t>
            </a:r>
            <a:r>
              <a:rPr lang="cs-CZ" sz="3000" dirty="0" err="1"/>
              <a:t>odpojovacího</a:t>
            </a:r>
            <a:r>
              <a:rPr lang="cs-CZ" sz="3000" dirty="0"/>
              <a:t> </a:t>
            </a:r>
            <a:r>
              <a:rPr lang="cs-CZ" sz="3000" dirty="0" smtClean="0"/>
              <a:t> ochranného </a:t>
            </a:r>
            <a:r>
              <a:rPr lang="cs-CZ" sz="3000" dirty="0"/>
              <a:t>prvku jako funkce jmenovitého napětí </a:t>
            </a:r>
            <a:r>
              <a:rPr lang="cs-CZ" sz="3000" dirty="0" smtClean="0"/>
              <a:t>U0</a:t>
            </a:r>
          </a:p>
          <a:p>
            <a:pPr marL="0" indent="0">
              <a:buNone/>
            </a:pPr>
            <a:endParaRPr lang="cs-CZ" sz="3000" dirty="0"/>
          </a:p>
          <a:p>
            <a:r>
              <a:rPr lang="cs-CZ" sz="3000" dirty="0">
                <a:solidFill>
                  <a:schemeClr val="tx1"/>
                </a:solidFill>
              </a:rPr>
              <a:t>U0</a:t>
            </a:r>
            <a:r>
              <a:rPr lang="cs-CZ" sz="3000" dirty="0"/>
              <a:t> je jmenovité střídavé napětí proti zemi  </a:t>
            </a:r>
            <a:r>
              <a:rPr lang="cs-CZ" sz="3000" dirty="0" smtClean="0"/>
              <a:t>                (</a:t>
            </a:r>
            <a:r>
              <a:rPr lang="cs-CZ" sz="3000" dirty="0"/>
              <a:t>efektivní hodnota </a:t>
            </a:r>
            <a:r>
              <a:rPr lang="cs-CZ" sz="3000" dirty="0" smtClean="0"/>
              <a:t>)</a:t>
            </a:r>
            <a:endParaRPr lang="cs-CZ" sz="30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Impedance poruchové smyčky</a:t>
            </a:r>
          </a:p>
        </p:txBody>
      </p:sp>
    </p:spTree>
    <p:extLst>
      <p:ext uri="{BB962C8B-B14F-4D97-AF65-F5344CB8AC3E}">
        <p14:creationId xmlns:p14="http://schemas.microsoft.com/office/powerpoint/2010/main" val="8554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348880"/>
            <a:ext cx="8640960" cy="4464496"/>
          </a:xfrm>
        </p:spPr>
        <p:txBody>
          <a:bodyPr>
            <a:normAutofit lnSpcReduction="10000"/>
          </a:bodyPr>
          <a:lstStyle/>
          <a:p>
            <a:r>
              <a:rPr lang="sv-SE" sz="2800" dirty="0"/>
              <a:t>V reálných podmínkách se ovšem </a:t>
            </a:r>
            <a:r>
              <a:rPr lang="cs-CZ" sz="2800" dirty="0"/>
              <a:t>i</a:t>
            </a:r>
            <a:r>
              <a:rPr lang="cs-CZ" sz="2800" dirty="0" smtClean="0"/>
              <a:t>mpedance </a:t>
            </a:r>
            <a:r>
              <a:rPr lang="cs-CZ" sz="2800" dirty="0"/>
              <a:t>poruchové smyčky stanovená výpočtem nebo měřením při ověřování předpokladů pro správnou funkci jištění mění v závislosti na okolních </a:t>
            </a:r>
            <a:r>
              <a:rPr lang="cs-CZ" sz="2800" dirty="0" smtClean="0"/>
              <a:t>podmínkách</a:t>
            </a:r>
            <a:r>
              <a:rPr lang="cs-CZ" sz="2800" dirty="0"/>
              <a:t>. Z toho důvodu  </a:t>
            </a:r>
            <a:r>
              <a:rPr lang="cs-CZ" sz="2800" dirty="0" smtClean="0"/>
              <a:t>se </a:t>
            </a:r>
            <a:r>
              <a:rPr lang="cs-CZ" sz="2800" dirty="0"/>
              <a:t>musí zvýšit příslušným impedančním součinitelem respektujícím chybu výpočtu respektive měření impedance zvýšit vynásobením koeficientem </a:t>
            </a:r>
            <a:r>
              <a:rPr lang="cs-CZ" sz="2800" dirty="0">
                <a:solidFill>
                  <a:schemeClr val="tx1"/>
                </a:solidFill>
              </a:rPr>
              <a:t>1,5</a:t>
            </a:r>
          </a:p>
          <a:p>
            <a:endParaRPr lang="cs-CZ" sz="2800" dirty="0"/>
          </a:p>
          <a:p>
            <a:pPr marL="0" indent="0" algn="ctr">
              <a:buNone/>
            </a:pPr>
            <a:r>
              <a:rPr lang="cs-CZ" altLang="cs-CZ" sz="4000" dirty="0" smtClean="0">
                <a:solidFill>
                  <a:schemeClr val="tx1"/>
                </a:solidFill>
              </a:rPr>
              <a:t>1,5  x  </a:t>
            </a:r>
            <a:r>
              <a:rPr lang="en-GB" altLang="cs-CZ" sz="4000" dirty="0" err="1" smtClean="0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GB" altLang="cs-CZ" sz="4000" baseline="-10000" dirty="0" err="1" smtClean="0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altLang="cs-CZ" sz="4000" baseline="-25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4000" dirty="0" smtClean="0">
                <a:solidFill>
                  <a:schemeClr val="tx1"/>
                </a:solidFill>
                <a:latin typeface="Symbol" pitchFamily="18" charset="2"/>
              </a:rPr>
              <a:t></a:t>
            </a:r>
            <a:r>
              <a:rPr lang="en-GB" altLang="cs-CZ" sz="4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4000" dirty="0" err="1" smtClean="0">
                <a:solidFill>
                  <a:schemeClr val="tx1"/>
                </a:solidFill>
                <a:latin typeface="Arial" charset="0"/>
              </a:rPr>
              <a:t>U</a:t>
            </a:r>
            <a:r>
              <a:rPr lang="en-GB" altLang="cs-CZ" sz="4000" baseline="-10000" dirty="0" err="1" smtClean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cs-CZ" altLang="cs-CZ" sz="4000" baseline="-10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cs-CZ" sz="4000" dirty="0" smtClean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cs-CZ" altLang="cs-CZ" sz="4000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cs-CZ" sz="4000" dirty="0" err="1" smtClean="0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altLang="cs-CZ" sz="4000" baseline="-10000" dirty="0" err="1" smtClean="0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altLang="cs-CZ" sz="4000" dirty="0" smtClean="0">
                <a:solidFill>
                  <a:schemeClr val="tx1"/>
                </a:solidFill>
                <a:latin typeface="Arial" charset="0"/>
              </a:rPr>
              <a:t> 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Impedance poruchové smyčky</a:t>
            </a:r>
          </a:p>
        </p:txBody>
      </p:sp>
    </p:spTree>
    <p:extLst>
      <p:ext uri="{BB962C8B-B14F-4D97-AF65-F5344CB8AC3E}">
        <p14:creationId xmlns:p14="http://schemas.microsoft.com/office/powerpoint/2010/main" val="237659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Jedním z nejdůležitějších způsobů ochrany před nepříznivými účinky elektrického proudu je automatické odpojení elektrického obvodu od zdroje v případě, kdy se vlivem poruchy izolace dostane nebezpečné napětí na neživé části obvodu.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Automatické odpojení od zdroje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 síti TN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5112568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cs-CZ" altLang="cs-CZ" sz="5700" dirty="0">
                <a:solidFill>
                  <a:schemeClr val="tx1"/>
                </a:solidFill>
              </a:rPr>
              <a:t>1,5  x  </a:t>
            </a:r>
            <a:r>
              <a:rPr lang="en-GB" altLang="cs-CZ" sz="5700" dirty="0" err="1">
                <a:solidFill>
                  <a:schemeClr val="tx1"/>
                </a:solidFill>
                <a:latin typeface="Arial" charset="0"/>
              </a:rPr>
              <a:t>Z</a:t>
            </a:r>
            <a:r>
              <a:rPr lang="en-GB" altLang="cs-CZ" sz="5700" baseline="-10000" dirty="0" err="1">
                <a:solidFill>
                  <a:schemeClr val="tx1"/>
                </a:solidFill>
                <a:latin typeface="Arial" charset="0"/>
              </a:rPr>
              <a:t>s</a:t>
            </a:r>
            <a:r>
              <a:rPr lang="en-GB" altLang="cs-CZ" sz="5700" baseline="-250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5700" dirty="0">
                <a:solidFill>
                  <a:schemeClr val="tx1"/>
                </a:solidFill>
                <a:latin typeface="Symbol" pitchFamily="18" charset="2"/>
              </a:rPr>
              <a:t></a:t>
            </a:r>
            <a:r>
              <a:rPr lang="en-GB" altLang="cs-CZ" sz="57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altLang="cs-CZ" sz="5700" dirty="0" err="1">
                <a:solidFill>
                  <a:schemeClr val="tx1"/>
                </a:solidFill>
                <a:latin typeface="Arial" charset="0"/>
              </a:rPr>
              <a:t>U</a:t>
            </a:r>
            <a:r>
              <a:rPr lang="en-GB" altLang="cs-CZ" sz="5700" baseline="-10000" dirty="0" err="1">
                <a:solidFill>
                  <a:schemeClr val="tx1"/>
                </a:solidFill>
                <a:latin typeface="Arial" charset="0"/>
              </a:rPr>
              <a:t>o</a:t>
            </a:r>
            <a:r>
              <a:rPr lang="cs-CZ" altLang="cs-CZ" sz="5700" baseline="-100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cs-CZ" sz="5700" dirty="0">
                <a:solidFill>
                  <a:schemeClr val="tx1"/>
                </a:solidFill>
                <a:latin typeface="Arial" charset="0"/>
              </a:rPr>
              <a:t>/</a:t>
            </a:r>
            <a:r>
              <a:rPr lang="cs-CZ" altLang="cs-CZ" sz="57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altLang="cs-CZ" sz="5700" dirty="0" err="1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GB" altLang="cs-CZ" sz="5700" baseline="-10000" dirty="0" err="1">
                <a:solidFill>
                  <a:schemeClr val="tx1"/>
                </a:solidFill>
                <a:latin typeface="Arial" charset="0"/>
              </a:rPr>
              <a:t>a</a:t>
            </a:r>
            <a:r>
              <a:rPr lang="en-GB" altLang="cs-CZ" sz="5700" dirty="0">
                <a:solidFill>
                  <a:schemeClr val="tx1"/>
                </a:solidFill>
                <a:latin typeface="Arial" charset="0"/>
              </a:rPr>
              <a:t> </a:t>
            </a:r>
            <a:endParaRPr lang="cs-CZ" altLang="cs-CZ" sz="5700" dirty="0" smtClean="0">
              <a:solidFill>
                <a:schemeClr val="tx1"/>
              </a:solidFill>
              <a:latin typeface="Arial" charset="0"/>
            </a:endParaRPr>
          </a:p>
          <a:p>
            <a:pPr marL="0" lvl="0" indent="0" algn="ctr">
              <a:buClr>
                <a:srgbClr val="31B6FD"/>
              </a:buClr>
              <a:buNone/>
            </a:pPr>
            <a:endParaRPr lang="cs-CZ" sz="40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cs-CZ" sz="4000" dirty="0" err="1">
                <a:solidFill>
                  <a:schemeClr val="tx1"/>
                </a:solidFill>
              </a:rPr>
              <a:t>Zs</a:t>
            </a:r>
            <a:r>
              <a:rPr lang="cs-CZ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je vypočtená nebo změřená hodnota impedance poruchové smyčky měřená a nebo vypočítaná při teplotě vodičů obvykle shodné s teplotou okolí, tedy se zanedbáním maximální provozní teploty apod.</a:t>
            </a:r>
          </a:p>
          <a:p>
            <a:pPr marL="0" lvl="0" indent="0">
              <a:buClr>
                <a:srgbClr val="31B6FD"/>
              </a:buClr>
              <a:buNone/>
            </a:pPr>
            <a:endParaRPr lang="cs-CZ" sz="40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cs-CZ" sz="4000" dirty="0">
                <a:solidFill>
                  <a:schemeClr val="tx1"/>
                </a:solidFill>
              </a:rPr>
              <a:t>K </a:t>
            </a:r>
            <a:r>
              <a:rPr lang="cs-CZ" sz="4000" dirty="0" smtClean="0">
                <a:solidFill>
                  <a:schemeClr val="tx1"/>
                </a:solidFill>
              </a:rPr>
              <a:t>(1,5</a:t>
            </a:r>
            <a:r>
              <a:rPr lang="cs-CZ" sz="40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cs-CZ" sz="4000" dirty="0">
                <a:solidFill>
                  <a:schemeClr val="accent1">
                    <a:lumMod val="50000"/>
                  </a:schemeClr>
                </a:solidFill>
              </a:rPr>
              <a:t>bezpečnostní součinitel zahrnuje zejména zanedbané hodnoty oteplení vedení při poruše, chybu měřicího přístroje i napěťový součinitel zatížené sítě </a:t>
            </a:r>
          </a:p>
          <a:p>
            <a:pPr marL="0" lvl="0" indent="0">
              <a:buClr>
                <a:srgbClr val="31B6FD"/>
              </a:buClr>
              <a:buNone/>
            </a:pP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(Výsledná hodnota výpočtu či měření se tedy ve finále sníží přibližně o 30</a:t>
            </a:r>
            <a:r>
              <a:rPr lang="cs-CZ" sz="2800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cs-CZ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Impedance poruchové smyčky</a:t>
            </a:r>
          </a:p>
        </p:txBody>
      </p:sp>
    </p:spTree>
    <p:extLst>
      <p:ext uri="{BB962C8B-B14F-4D97-AF65-F5344CB8AC3E}">
        <p14:creationId xmlns:p14="http://schemas.microsoft.com/office/powerpoint/2010/main" val="20774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Doby </a:t>
            </a:r>
            <a:r>
              <a:rPr lang="cs-CZ" dirty="0">
                <a:solidFill>
                  <a:srgbClr val="FF0000"/>
                </a:solidFill>
              </a:rPr>
              <a:t>odpojení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2492896"/>
            <a:ext cx="8496943" cy="1656184"/>
          </a:xfrm>
        </p:spPr>
        <p:txBody>
          <a:bodyPr>
            <a:normAutofit/>
          </a:bodyPr>
          <a:lstStyle/>
          <a:p>
            <a:r>
              <a:rPr lang="cs-CZ" dirty="0" smtClean="0"/>
              <a:t>Impedance obvodu </a:t>
            </a:r>
            <a:r>
              <a:rPr lang="cs-CZ" dirty="0"/>
              <a:t>musí být </a:t>
            </a:r>
            <a:r>
              <a:rPr lang="cs-CZ" dirty="0" smtClean="0"/>
              <a:t>taková, </a:t>
            </a:r>
            <a:r>
              <a:rPr lang="cs-CZ" dirty="0"/>
              <a:t>aby v případě vzniku poruchy mezi fázovým vodičem L a obvodem PE došlo k automatickému odpojení napájení ve stanovené době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5"/>
            <a:ext cx="835615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/>
          <a:lstStyle/>
          <a:p>
            <a:r>
              <a:rPr lang="cs-CZ" sz="2800" dirty="0"/>
              <a:t>Odpor uzemnění nulového bodu (uzlu) zdroje nebo pracovně uzemněného místa zdroje </a:t>
            </a:r>
            <a:r>
              <a:rPr lang="cs-CZ" sz="2800" dirty="0">
                <a:solidFill>
                  <a:schemeClr val="tx1"/>
                </a:solidFill>
              </a:rPr>
              <a:t>RA</a:t>
            </a:r>
            <a:r>
              <a:rPr lang="cs-CZ" sz="2800" dirty="0"/>
              <a:t> nemá být větší než 5 ohmů. Nelze-li tuto hodnotu ve ztížených půdních podmínkách dosáhnout obvyklým způsobem, dovoluje se odpor uzemnění větší, avšak maximálně  15 ohmů  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Odpor uzemnění </a:t>
            </a:r>
          </a:p>
        </p:txBody>
      </p:sp>
    </p:spTree>
    <p:extLst>
      <p:ext uri="{BB962C8B-B14F-4D97-AF65-F5344CB8AC3E}">
        <p14:creationId xmlns:p14="http://schemas.microsoft.com/office/powerpoint/2010/main" val="377711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/>
          <a:lstStyle/>
          <a:p>
            <a:r>
              <a:rPr lang="cs-CZ" sz="2800" dirty="0"/>
              <a:t>Celkový odpor uzemnění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chemeClr val="tx1"/>
                </a:solidFill>
              </a:rPr>
              <a:t>RB </a:t>
            </a:r>
            <a:r>
              <a:rPr lang="cs-CZ" sz="2800" dirty="0"/>
              <a:t>vodičů PEN odcházejících vedení z transformovny včetně uzemnění středu uzlu zdroje, nemá však být pro sítě o jmenovitém napětí </a:t>
            </a:r>
            <a:r>
              <a:rPr lang="cs-CZ" sz="2800" dirty="0" err="1"/>
              <a:t>Uo</a:t>
            </a:r>
            <a:r>
              <a:rPr lang="cs-CZ" sz="2800" dirty="0"/>
              <a:t> = 230V větší než 2 ohmy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Odpor uzemnění </a:t>
            </a:r>
          </a:p>
        </p:txBody>
      </p:sp>
    </p:spTree>
    <p:extLst>
      <p:ext uri="{BB962C8B-B14F-4D97-AF65-F5344CB8AC3E}">
        <p14:creationId xmlns:p14="http://schemas.microsoft.com/office/powerpoint/2010/main" val="14096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Odpor uzemnění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844824"/>
            <a:ext cx="8435279" cy="4989800"/>
          </a:xfrm>
        </p:spPr>
        <p:txBody>
          <a:bodyPr/>
          <a:lstStyle/>
          <a:p>
            <a:r>
              <a:rPr lang="cs-CZ" dirty="0" smtClean="0"/>
              <a:t>fázový </a:t>
            </a:r>
            <a:r>
              <a:rPr lang="cs-CZ" dirty="0"/>
              <a:t>vodič – ochranný </a:t>
            </a:r>
            <a:r>
              <a:rPr lang="cs-CZ" dirty="0" smtClean="0"/>
              <a:t>vodič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fázový </a:t>
            </a:r>
            <a:r>
              <a:rPr lang="cs-CZ" dirty="0"/>
              <a:t>vodič – nulový vodič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Měření impedance smyčky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212976"/>
            <a:ext cx="4608512" cy="347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824535"/>
          </a:xfrm>
        </p:spPr>
        <p:txBody>
          <a:bodyPr/>
          <a:lstStyle/>
          <a:p>
            <a:r>
              <a:rPr lang="cs-CZ" dirty="0"/>
              <a:t>METREL </a:t>
            </a:r>
            <a:r>
              <a:rPr lang="cs-CZ" dirty="0" err="1"/>
              <a:t>Smartec</a:t>
            </a:r>
            <a:r>
              <a:rPr lang="cs-CZ" dirty="0"/>
              <a:t> Z Line-</a:t>
            </a:r>
            <a:r>
              <a:rPr lang="cs-CZ" dirty="0" err="1"/>
              <a:t>Loop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Univerzální přístroj měřící </a:t>
            </a:r>
            <a:r>
              <a:rPr lang="cs-CZ" dirty="0"/>
              <a:t>skutečnou impedanci poruchové smyčky a sítě </a:t>
            </a:r>
            <a:r>
              <a:rPr lang="cs-CZ" dirty="0" smtClean="0"/>
              <a:t>, </a:t>
            </a:r>
            <a:r>
              <a:rPr lang="cs-CZ" dirty="0"/>
              <a:t>současně zobrazí i  zkratový proud. 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Měřící </a:t>
            </a:r>
            <a:r>
              <a:rPr lang="cs-CZ" dirty="0">
                <a:solidFill>
                  <a:srgbClr val="FF0000"/>
                </a:solidFill>
              </a:rPr>
              <a:t>přístroje na impedanci smyčky</a:t>
            </a:r>
          </a:p>
        </p:txBody>
      </p:sp>
      <p:pic>
        <p:nvPicPr>
          <p:cNvPr id="1027" name="Picture 3" descr="C:\Users\miroslavcerny\Desktop\mirek 21\Screenshots\Snímek obrazovky (22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960440" cy="32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miroslavcerny\Desktop\mirek 21\Screenshots\Snímek obrazovky (22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94426"/>
            <a:ext cx="3087751" cy="30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0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869160"/>
          </a:xfrm>
        </p:spPr>
        <p:txBody>
          <a:bodyPr/>
          <a:lstStyle/>
          <a:p>
            <a:r>
              <a:rPr lang="cs-CZ" dirty="0"/>
              <a:t>ZEROTEST 46 </a:t>
            </a:r>
            <a:r>
              <a:rPr lang="cs-CZ" dirty="0" smtClean="0"/>
              <a:t>N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Jednoúčelový měřič </a:t>
            </a:r>
            <a:r>
              <a:rPr lang="cs-CZ" dirty="0"/>
              <a:t>impedance poruchové smyčky a zkratového </a:t>
            </a:r>
            <a:r>
              <a:rPr lang="cs-CZ" dirty="0" smtClean="0"/>
              <a:t>proudu, který zobrazuje </a:t>
            </a:r>
            <a:r>
              <a:rPr lang="cs-CZ" dirty="0"/>
              <a:t>i 1,5 násobek impedance poruchové smyčky dle požadavku ČSN 33 2000-4-41 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Měřící přístroje na impedanci smyčky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3833"/>
            <a:ext cx="2952328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08" y="3894137"/>
            <a:ext cx="3528392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2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1" cy="4680520"/>
          </a:xfrm>
        </p:spPr>
        <p:txBody>
          <a:bodyPr/>
          <a:lstStyle/>
          <a:p>
            <a:r>
              <a:rPr lang="cs-CZ" dirty="0" err="1"/>
              <a:t>ZEROTESTpro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Jednoúčelový měřič impedance poruchové smyčky a sítě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Měřící přístroje na impedanci smyčky</a:t>
            </a:r>
          </a:p>
        </p:txBody>
      </p:sp>
      <p:pic>
        <p:nvPicPr>
          <p:cNvPr id="1026" name="Picture 2" descr="C:\Users\miroslavcerny\Desktop\mirek 21\Screenshots\Snímek obrazovky (23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70975"/>
            <a:ext cx="49685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28575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7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561259"/>
          </a:xfrm>
        </p:spPr>
        <p:txBody>
          <a:bodyPr/>
          <a:lstStyle/>
          <a:p>
            <a:r>
              <a:rPr lang="cs-CZ" dirty="0"/>
              <a:t>V současné době se v připravovaných vydáních norem souboru ČSN 33 2000 </a:t>
            </a:r>
            <a:r>
              <a:rPr lang="cs-CZ" dirty="0" smtClean="0"/>
              <a:t>sjednocuje </a:t>
            </a:r>
            <a:r>
              <a:rPr lang="cs-CZ" dirty="0"/>
              <a:t>pohled na ochranu automatickým odpojením. Připomeňme si, že dříve se jako samostatné způsoby ochrany rozeznávala ochrana nulováním, </a:t>
            </a:r>
            <a:r>
              <a:rPr lang="cs-CZ" dirty="0" smtClean="0"/>
              <a:t>ochrana zemněním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6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420888"/>
            <a:ext cx="8064895" cy="40324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 automatickému odpojení od zdroje při poruše mezi fází (vodičem pod napětím) a neživou částí spojenou s nulovým bodem zdroje dochází v důsledku průchodu poruchového, v podstatě jednofázového zkratového proudu, na který zareaguje ochranný přístroj obvodu, v němž došlo k poruše, a tento obvod je uvedeným přístrojem odpojen od napájení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Automatické odpojení od zdroje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 síti TN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7" cy="4176464"/>
          </a:xfrm>
        </p:spPr>
        <p:txBody>
          <a:bodyPr/>
          <a:lstStyle/>
          <a:p>
            <a:r>
              <a:rPr lang="de-DE" sz="2800" dirty="0" err="1"/>
              <a:t>Příručka</a:t>
            </a:r>
            <a:r>
              <a:rPr lang="de-DE" sz="2800" dirty="0"/>
              <a:t> </a:t>
            </a:r>
            <a:r>
              <a:rPr lang="cs-CZ" sz="2800" dirty="0" smtClean="0"/>
              <a:t> </a:t>
            </a:r>
            <a:r>
              <a:rPr lang="de-DE" sz="2800" dirty="0" smtClean="0"/>
              <a:t>pro </a:t>
            </a:r>
            <a:r>
              <a:rPr lang="cs-CZ" sz="2800" dirty="0" smtClean="0"/>
              <a:t> </a:t>
            </a:r>
            <a:r>
              <a:rPr lang="de-DE" sz="2800" dirty="0" err="1" smtClean="0"/>
              <a:t>elektrotechnika</a:t>
            </a:r>
            <a:r>
              <a:rPr lang="de-DE" sz="2800" dirty="0" smtClean="0"/>
              <a:t> </a:t>
            </a:r>
            <a:r>
              <a:rPr lang="de-DE" sz="2800" dirty="0"/>
              <a:t>- Klaus </a:t>
            </a:r>
            <a:r>
              <a:rPr lang="de-DE" sz="2800" dirty="0" err="1"/>
              <a:t>Tkotz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dirty="0"/>
              <a:t>https://www.illko.cz/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/>
              <a:t>https://elektrika.cz/</a:t>
            </a:r>
          </a:p>
          <a:p>
            <a:endParaRPr lang="de-DE" sz="2800" dirty="0"/>
          </a:p>
          <a:p>
            <a:r>
              <a:rPr lang="de-DE" sz="2800" dirty="0"/>
              <a:t>https://etm.cz/</a:t>
            </a:r>
          </a:p>
          <a:p>
            <a:pPr marL="0" indent="0">
              <a:buNone/>
            </a:pPr>
            <a:endParaRPr lang="de-DE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Prameny: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675467"/>
            <a:ext cx="8352927" cy="3450696"/>
          </a:xfrm>
        </p:spPr>
        <p:txBody>
          <a:bodyPr/>
          <a:lstStyle/>
          <a:p>
            <a:r>
              <a:rPr lang="cs-CZ" sz="2800" dirty="0" smtClean="0"/>
              <a:t>Název “automatický” se již objevoval  v ČSN EN 61140 ed.2. V  normě ČSN 33 2000-4-41 je v úvodu “Ochrany odpojení od zdroje” uveden popis principu  ochrany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Automatické odpojení od zdroje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v síti TN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13732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T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u </a:t>
            </a:r>
            <a:r>
              <a:rPr lang="cs-CZ" sz="2800" dirty="0"/>
              <a:t>této ochrany musí být střed uzlu zdroje </a:t>
            </a:r>
            <a:r>
              <a:rPr lang="cs-CZ" sz="2800" dirty="0" smtClean="0"/>
              <a:t>             transformátoru  spojen </a:t>
            </a:r>
            <a:r>
              <a:rPr lang="cs-CZ" sz="2800" dirty="0"/>
              <a:t>se </a:t>
            </a:r>
            <a:r>
              <a:rPr lang="cs-CZ" sz="2800" dirty="0" smtClean="0"/>
              <a:t>zemí  (přímo uzemněn). </a:t>
            </a:r>
            <a:endParaRPr lang="cs-CZ" sz="2800" dirty="0"/>
          </a:p>
          <a:p>
            <a:endParaRPr lang="cs-CZ" dirty="0" smtClean="0"/>
          </a:p>
          <a:p>
            <a:r>
              <a:rPr lang="cs-CZ" sz="2800" dirty="0" smtClean="0"/>
              <a:t>N </a:t>
            </a:r>
          </a:p>
          <a:p>
            <a:pPr marL="0" indent="0">
              <a:buNone/>
            </a:pPr>
            <a:r>
              <a:rPr lang="cs-CZ" sz="2800" dirty="0" smtClean="0"/>
              <a:t> neživé části musí být  spojeny s uzlem zdroje</a:t>
            </a:r>
            <a:r>
              <a:rPr lang="pl-PL" sz="2800" dirty="0"/>
              <a:t> </a:t>
            </a:r>
            <a:r>
              <a:rPr lang="pl-PL" sz="2800" dirty="0" smtClean="0"/>
              <a:t>ochranným vodičem.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Síť TN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Síť TN</a:t>
            </a:r>
          </a:p>
        </p:txBody>
      </p:sp>
      <p:pic>
        <p:nvPicPr>
          <p:cNvPr id="2050" name="Picture 2" descr="C:\Users\miroslavcerny\Desktop\mirek 21\Screenshots\Snímek obrazovky (232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3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608512"/>
          </a:xfrm>
        </p:spPr>
        <p:txBody>
          <a:bodyPr/>
          <a:lstStyle/>
          <a:p>
            <a:r>
              <a:rPr lang="cs-CZ" dirty="0" smtClean="0"/>
              <a:t>TN-C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síť TN, ve které vodič PEN plní současně funkci středního (pracovního) a ochranného </a:t>
            </a:r>
            <a:r>
              <a:rPr lang="cs-CZ" dirty="0" smtClean="0"/>
              <a:t>vodiče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Podle uspořádání nulových a ochranných vodičů se rozlišují tři typy sítě TN: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32051"/>
            <a:ext cx="5184576" cy="290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1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608512"/>
          </a:xfrm>
        </p:spPr>
        <p:txBody>
          <a:bodyPr/>
          <a:lstStyle/>
          <a:p>
            <a:r>
              <a:rPr lang="cs-CZ" dirty="0"/>
              <a:t>síť TN-S </a:t>
            </a:r>
            <a:endParaRPr lang="cs-CZ" dirty="0" smtClean="0"/>
          </a:p>
          <a:p>
            <a:endParaRPr lang="cs-CZ" sz="1600" dirty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síť TN, ve které jsou ochranný vodič PE a střední pracovní vodič N vedeny samostatně (</a:t>
            </a:r>
            <a:r>
              <a:rPr lang="cs-CZ" dirty="0" smtClean="0"/>
              <a:t>oddělně)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Podle uspořádání nulových a ochranných vodičů se rozlišují tři typy sítě TN: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24" y="3789040"/>
            <a:ext cx="483718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680520"/>
          </a:xfrm>
        </p:spPr>
        <p:txBody>
          <a:bodyPr/>
          <a:lstStyle/>
          <a:p>
            <a:r>
              <a:rPr lang="cs-CZ" dirty="0"/>
              <a:t>síť TN-C-S </a:t>
            </a:r>
            <a:endParaRPr lang="cs-CZ" dirty="0" smtClean="0"/>
          </a:p>
          <a:p>
            <a:endParaRPr lang="cs-CZ" sz="1600" dirty="0"/>
          </a:p>
          <a:p>
            <a:pPr marL="0" indent="0">
              <a:buNone/>
            </a:pPr>
            <a:r>
              <a:rPr lang="cs-CZ" dirty="0" smtClean="0"/>
              <a:t>je </a:t>
            </a:r>
            <a:r>
              <a:rPr lang="cs-CZ" dirty="0"/>
              <a:t>síť TN, jejíž první část je provedena jako síť TN-C a druhá část od bodu rozdělení jako síť TN-S.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Podle uspořádání nulových a ochranných vodičů se rozlišují tři typy sítě TN: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701384"/>
            <a:ext cx="4896544" cy="29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988</Words>
  <Application>Microsoft Office PowerPoint</Application>
  <PresentationFormat>Předvádění na obrazovce (4:3)</PresentationFormat>
  <Paragraphs>116</Paragraphs>
  <Slides>30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Candara</vt:lpstr>
      <vt:lpstr>Symbol</vt:lpstr>
      <vt:lpstr>Times New Roman</vt:lpstr>
      <vt:lpstr>Vlnění</vt:lpstr>
      <vt:lpstr>         Automatické odpojení od zdroje v síti TN</vt:lpstr>
      <vt:lpstr>Automatické odpojení od zdroje  v síti TN</vt:lpstr>
      <vt:lpstr>Automatické odpojení od zdroje v síti TN</vt:lpstr>
      <vt:lpstr>Automatické odpojení od zdroje v síti TN</vt:lpstr>
      <vt:lpstr>Síť TN</vt:lpstr>
      <vt:lpstr>Síť TN</vt:lpstr>
      <vt:lpstr>Podle uspořádání nulových a ochranných vodičů se rozlišují tři typy sítě TN:</vt:lpstr>
      <vt:lpstr>Podle uspořádání nulových a ochranných vodičů se rozlišují tři typy sítě TN:</vt:lpstr>
      <vt:lpstr>Podle uspořádání nulových a ochranných vodičů se rozlišují tři typy sítě TN:</vt:lpstr>
      <vt:lpstr>Druhy ochrany automatickým odpojením od zdroje</vt:lpstr>
      <vt:lpstr>Ochranné přístroje obvodu </vt:lpstr>
      <vt:lpstr>Poruchová smyčka </vt:lpstr>
      <vt:lpstr>Poruchová smyčka </vt:lpstr>
      <vt:lpstr>Poruchová smyčka </vt:lpstr>
      <vt:lpstr>Funkce poruchové smyčky při poruše </vt:lpstr>
      <vt:lpstr>Impedance poruchové smyčky</vt:lpstr>
      <vt:lpstr>Impedance poruchové smyčky</vt:lpstr>
      <vt:lpstr>Impedance poruchové smyčky</vt:lpstr>
      <vt:lpstr>Impedance poruchové smyčky</vt:lpstr>
      <vt:lpstr>Impedance poruchové smyčky</vt:lpstr>
      <vt:lpstr>Doby odpojení </vt:lpstr>
      <vt:lpstr>Odpor uzemnění </vt:lpstr>
      <vt:lpstr>Odpor uzemnění </vt:lpstr>
      <vt:lpstr>Odpor uzemnění </vt:lpstr>
      <vt:lpstr>Měření impedance smyčky</vt:lpstr>
      <vt:lpstr>Měřící přístroje na impedanci smyčky</vt:lpstr>
      <vt:lpstr>Měřící přístroje na impedanci smyčky</vt:lpstr>
      <vt:lpstr>Měřící přístroje na impedanci smyčky</vt:lpstr>
      <vt:lpstr>Prezentace aplikace PowerPoint</vt:lpstr>
      <vt:lpstr>Prameny: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Impedance poruchové smyčky dle:</dc:title>
  <dc:creator>Miroslav Černý</dc:creator>
  <cp:lastModifiedBy>PC</cp:lastModifiedBy>
  <cp:revision>78</cp:revision>
  <dcterms:created xsi:type="dcterms:W3CDTF">2022-07-29T18:28:23Z</dcterms:created>
  <dcterms:modified xsi:type="dcterms:W3CDTF">2022-08-22T05:16:36Z</dcterms:modified>
</cp:coreProperties>
</file>